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9"/>
  </p:notesMasterIdLst>
  <p:sldIdLst>
    <p:sldId id="256" r:id="rId2"/>
    <p:sldId id="261" r:id="rId3"/>
    <p:sldId id="291" r:id="rId4"/>
    <p:sldId id="294" r:id="rId5"/>
    <p:sldId id="262" r:id="rId6"/>
    <p:sldId id="295" r:id="rId7"/>
    <p:sldId id="298" r:id="rId8"/>
    <p:sldId id="293" r:id="rId9"/>
    <p:sldId id="296" r:id="rId10"/>
    <p:sldId id="301" r:id="rId11"/>
    <p:sldId id="306" r:id="rId12"/>
    <p:sldId id="307" r:id="rId13"/>
    <p:sldId id="308" r:id="rId14"/>
    <p:sldId id="302" r:id="rId15"/>
    <p:sldId id="309" r:id="rId16"/>
    <p:sldId id="297" r:id="rId17"/>
    <p:sldId id="280" r:id="rId1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0"/>
    </p:embeddedFont>
    <p:embeddedFont>
      <p:font typeface="Muli" panose="020F0502020204030204" pitchFamily="34" charset="0"/>
      <p:regular r:id="rId21"/>
      <p:bold r:id="rId22"/>
      <p:italic r:id="rId23"/>
      <p:boldItalic r:id="rId24"/>
    </p:embeddedFont>
    <p:embeddedFont>
      <p:font typeface="Nixie One" panose="020F050202020403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B4E590F-EDE6-436B-B223-9F0DE407BDC3}">
  <a:tblStyle styleId="{1B4E590F-EDE6-436B-B223-9F0DE407BDC3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>
        <p:scale>
          <a:sx n="100" d="100"/>
          <a:sy n="100" d="100"/>
        </p:scale>
        <p:origin x="760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Shape 14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Shape 1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Shape 15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0" name="Shape 15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6321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Shape 15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0" name="Shape 15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8876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Shape 15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Shape 15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401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Shape 15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Shape 15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0230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Shape 15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0" name="Shape 15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68118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Shape 15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0" name="Shape 15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9579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Shape 16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Shape 16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Shape 14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Shape 1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Shape 14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Shape 1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534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Shape 14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Shape 1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0552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Shape 14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Shape 1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Shape 1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0" name="Shape 1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3967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Shape 1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0" name="Shape 1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4203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Shape 15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0" name="Shape 15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0050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Shape 15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0" name="Shape 15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9581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grpSp>
        <p:nvGrpSpPr>
          <p:cNvPr id="10" name="Shape 10"/>
          <p:cNvGrpSpPr/>
          <p:nvPr/>
        </p:nvGrpSpPr>
        <p:grpSpPr>
          <a:xfrm rot="10800000" flipH="1">
            <a:off x="3692751" y="38248"/>
            <a:ext cx="1758132" cy="1523096"/>
            <a:chOff x="4088875" y="1431100"/>
            <a:chExt cx="3293000" cy="2852775"/>
          </a:xfrm>
        </p:grpSpPr>
        <p:sp>
          <p:nvSpPr>
            <p:cNvPr id="11" name="Shape 11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8" name="Shape 58"/>
          <p:cNvSpPr/>
          <p:nvPr/>
        </p:nvSpPr>
        <p:spPr>
          <a:xfrm rot="10800000" flipH="1">
            <a:off x="2809875" y="-172875"/>
            <a:ext cx="1111499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/>
          <p:nvPr/>
        </p:nvSpPr>
        <p:spPr>
          <a:xfrm rot="10800000" flipH="1">
            <a:off x="3602723" y="1360109"/>
            <a:ext cx="493799" cy="4274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" name="Shape 60"/>
          <p:cNvSpPr/>
          <p:nvPr/>
        </p:nvSpPr>
        <p:spPr>
          <a:xfrm rot="10800000" flipH="1">
            <a:off x="5278914" y="855278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/>
          <p:nvPr/>
        </p:nvSpPr>
        <p:spPr>
          <a:xfrm rot="10800000" flipH="1">
            <a:off x="5365798" y="352324"/>
            <a:ext cx="493799" cy="4271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2" name="Shape 62"/>
          <p:cNvGrpSpPr/>
          <p:nvPr/>
        </p:nvGrpSpPr>
        <p:grpSpPr>
          <a:xfrm>
            <a:off x="5549153" y="1029780"/>
            <a:ext cx="404640" cy="374058"/>
            <a:chOff x="5975075" y="2327500"/>
            <a:chExt cx="420100" cy="388350"/>
          </a:xfrm>
        </p:grpSpPr>
        <p:sp>
          <p:nvSpPr>
            <p:cNvPr id="63" name="Shape 63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5" name="Shape 65"/>
          <p:cNvSpPr/>
          <p:nvPr/>
        </p:nvSpPr>
        <p:spPr>
          <a:xfrm>
            <a:off x="3253021" y="113273"/>
            <a:ext cx="225084" cy="389963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6" name="Shape 66"/>
          <p:cNvGrpSpPr/>
          <p:nvPr/>
        </p:nvGrpSpPr>
        <p:grpSpPr>
          <a:xfrm>
            <a:off x="4380525" y="515192"/>
            <a:ext cx="382958" cy="607110"/>
            <a:chOff x="6718575" y="2318625"/>
            <a:chExt cx="256950" cy="407375"/>
          </a:xfrm>
        </p:grpSpPr>
        <p:sp>
          <p:nvSpPr>
            <p:cNvPr id="67" name="Shape 6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5" name="Shape 75"/>
          <p:cNvGrpSpPr/>
          <p:nvPr/>
        </p:nvGrpSpPr>
        <p:grpSpPr>
          <a:xfrm>
            <a:off x="3199463" y="902958"/>
            <a:ext cx="395017" cy="403296"/>
            <a:chOff x="3951850" y="2985350"/>
            <a:chExt cx="407950" cy="416500"/>
          </a:xfrm>
        </p:grpSpPr>
        <p:sp>
          <p:nvSpPr>
            <p:cNvPr id="76" name="Shape 76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0" name="Shape 80"/>
          <p:cNvGrpSpPr/>
          <p:nvPr/>
        </p:nvGrpSpPr>
        <p:grpSpPr>
          <a:xfrm rot="10800000" flipH="1">
            <a:off x="3920311" y="3981675"/>
            <a:ext cx="1303376" cy="1127987"/>
            <a:chOff x="238125" y="1431100"/>
            <a:chExt cx="3296350" cy="2852775"/>
          </a:xfrm>
        </p:grpSpPr>
        <p:sp>
          <p:nvSpPr>
            <p:cNvPr id="81" name="Shape 81"/>
            <p:cNvSpPr/>
            <p:nvPr/>
          </p:nvSpPr>
          <p:spPr>
            <a:xfrm>
              <a:off x="98072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5457" h="15054" extrusionOk="0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84200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449800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318750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128650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238125" y="28222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251550" y="2761700"/>
              <a:ext cx="779600" cy="840075"/>
            </a:xfrm>
            <a:custGeom>
              <a:avLst/>
              <a:gdLst/>
              <a:ahLst/>
              <a:cxnLst/>
              <a:rect l="0" t="0" r="0" b="0"/>
              <a:pathLst>
                <a:path w="31184" h="33603" extrusionOk="0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288525" y="2697875"/>
              <a:ext cx="608200" cy="675400"/>
            </a:xfrm>
            <a:custGeom>
              <a:avLst/>
              <a:gdLst/>
              <a:ahLst/>
              <a:cxnLst/>
              <a:rect l="0" t="0" r="0" b="0"/>
              <a:pathLst>
                <a:path w="24328" h="27016" extrusionOk="0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7742" h="20162" extrusionOk="0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359075" y="2576900"/>
              <a:ext cx="275575" cy="336050"/>
            </a:xfrm>
            <a:custGeom>
              <a:avLst/>
              <a:gdLst/>
              <a:ahLst/>
              <a:cxnLst/>
              <a:rect l="0" t="0" r="0" b="0"/>
              <a:pathLst>
                <a:path w="11023" h="13442" extrusionOk="0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392675" y="2513050"/>
              <a:ext cx="275575" cy="309175"/>
            </a:xfrm>
            <a:custGeom>
              <a:avLst/>
              <a:gdLst/>
              <a:ahLst/>
              <a:cxnLst/>
              <a:rect l="0" t="0" r="0" b="0"/>
              <a:pathLst>
                <a:path w="11023" h="12367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29650" y="24525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196525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466600" y="23921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537175" y="22677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570775" y="22072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532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607725" y="214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2452475" y="3941125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641325" y="208295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678300" y="20224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2533125" y="3877275"/>
              <a:ext cx="275550" cy="309175"/>
            </a:xfrm>
            <a:custGeom>
              <a:avLst/>
              <a:gdLst/>
              <a:ahLst/>
              <a:cxnLst/>
              <a:rect l="0" t="0" r="0" b="0"/>
              <a:pathLst>
                <a:path w="11022" h="12367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570075" y="381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711900" y="19620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603675" y="37563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2640650" y="36924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785825" y="18376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2677600" y="36320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819425" y="177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2711200" y="35715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890000" y="165285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748175" y="35110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781775" y="344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926950" y="15923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960550" y="15319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2818725" y="33867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997525" y="1468050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852325" y="33262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5323" h="12769" extrusionOk="0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2889300" y="32623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0781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2926250" y="32019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17560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2959850" y="31414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2996825" y="30775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3030425" y="30170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3067375" y="29566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3101000" y="28961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3137950" y="2802025"/>
              <a:ext cx="275550" cy="336050"/>
            </a:xfrm>
            <a:custGeom>
              <a:avLst/>
              <a:gdLst/>
              <a:ahLst/>
              <a:cxnLst/>
              <a:rect l="0" t="0" r="0" b="0"/>
              <a:pathLst>
                <a:path w="11022" h="13442" extrusionOk="0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3006900" y="2573550"/>
              <a:ext cx="440200" cy="504050"/>
            </a:xfrm>
            <a:custGeom>
              <a:avLst/>
              <a:gdLst/>
              <a:ahLst/>
              <a:cxnLst/>
              <a:rect l="0" t="0" r="0" b="0"/>
              <a:pathLst>
                <a:path w="17608" h="20162" extrusionOk="0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18543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2872500" y="2345050"/>
              <a:ext cx="611575" cy="672050"/>
            </a:xfrm>
            <a:custGeom>
              <a:avLst/>
              <a:gdLst/>
              <a:ahLst/>
              <a:cxnLst/>
              <a:rect l="0" t="0" r="0" b="0"/>
              <a:pathLst>
                <a:path w="24463" h="26882" extrusionOk="0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31183" h="33737" extrusionOk="0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2610400" y="18847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2146700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2244150" y="1431100"/>
              <a:ext cx="1075275" cy="1065175"/>
            </a:xfrm>
            <a:custGeom>
              <a:avLst/>
              <a:gdLst/>
              <a:ahLst/>
              <a:cxnLst/>
              <a:rect l="0" t="0" r="0" b="0"/>
              <a:pathLst>
                <a:path w="43011" h="42607" extrusionOk="0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2341575" y="1431100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2533125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2630575" y="1431100"/>
              <a:ext cx="161300" cy="147850"/>
            </a:xfrm>
            <a:custGeom>
              <a:avLst/>
              <a:gdLst/>
              <a:ahLst/>
              <a:cxnLst/>
              <a:rect l="0" t="0" r="0" b="0"/>
              <a:pathLst>
                <a:path w="6452" h="5914" extrusionOk="0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3" name="Shape 163"/>
          <p:cNvSpPr/>
          <p:nvPr/>
        </p:nvSpPr>
        <p:spPr>
          <a:xfrm rot="10800000" flipH="1">
            <a:off x="5010533" y="4576647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 rot="10800000" flipH="1">
            <a:off x="5133679" y="4056450"/>
            <a:ext cx="540000" cy="4673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/>
          <p:nvPr/>
        </p:nvSpPr>
        <p:spPr>
          <a:xfrm rot="10800000" flipH="1">
            <a:off x="3530384" y="4576661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5370704" y="4867760"/>
            <a:ext cx="312502" cy="312484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68" name="Shape 168"/>
          <p:cNvGrpSpPr/>
          <p:nvPr/>
        </p:nvGrpSpPr>
        <p:grpSpPr>
          <a:xfrm>
            <a:off x="5772008" y="4056440"/>
            <a:ext cx="573942" cy="550550"/>
            <a:chOff x="5241175" y="4959100"/>
            <a:chExt cx="539775" cy="517775"/>
          </a:xfrm>
        </p:grpSpPr>
        <p:sp>
          <p:nvSpPr>
            <p:cNvPr id="169" name="Shape 16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75" name="Shape 175"/>
          <p:cNvSpPr/>
          <p:nvPr/>
        </p:nvSpPr>
        <p:spPr>
          <a:xfrm>
            <a:off x="3429208" y="3904791"/>
            <a:ext cx="377838" cy="343684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6" name="Shape 516"/>
          <p:cNvSpPr txBox="1">
            <a:spLocks noGrp="1"/>
          </p:cNvSpPr>
          <p:nvPr>
            <p:ph type="body" idx="1"/>
          </p:nvPr>
        </p:nvSpPr>
        <p:spPr>
          <a:xfrm>
            <a:off x="1732700" y="2255124"/>
            <a:ext cx="4944300" cy="165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grpSp>
        <p:nvGrpSpPr>
          <p:cNvPr id="517" name="Shape 517"/>
          <p:cNvGrpSpPr/>
          <p:nvPr/>
        </p:nvGrpSpPr>
        <p:grpSpPr>
          <a:xfrm rot="10800000" flipH="1">
            <a:off x="411206" y="245768"/>
            <a:ext cx="1322798" cy="1145959"/>
            <a:chOff x="4088875" y="1431100"/>
            <a:chExt cx="3293000" cy="2852775"/>
          </a:xfrm>
        </p:grpSpPr>
        <p:sp>
          <p:nvSpPr>
            <p:cNvPr id="518" name="Shape 518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65" name="Shape 565"/>
          <p:cNvGrpSpPr/>
          <p:nvPr/>
        </p:nvGrpSpPr>
        <p:grpSpPr>
          <a:xfrm rot="10800000" flipH="1">
            <a:off x="7663686" y="3682711"/>
            <a:ext cx="1034724" cy="895486"/>
            <a:chOff x="238125" y="1431100"/>
            <a:chExt cx="3296350" cy="2852775"/>
          </a:xfrm>
        </p:grpSpPr>
        <p:sp>
          <p:nvSpPr>
            <p:cNvPr id="566" name="Shape 566"/>
            <p:cNvSpPr/>
            <p:nvPr/>
          </p:nvSpPr>
          <p:spPr>
            <a:xfrm>
              <a:off x="98072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5457" h="15054" extrusionOk="0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584200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449800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318750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128650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238125" y="28222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251550" y="2761700"/>
              <a:ext cx="779600" cy="840075"/>
            </a:xfrm>
            <a:custGeom>
              <a:avLst/>
              <a:gdLst/>
              <a:ahLst/>
              <a:cxnLst/>
              <a:rect l="0" t="0" r="0" b="0"/>
              <a:pathLst>
                <a:path w="31184" h="33603" extrusionOk="0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288525" y="2697875"/>
              <a:ext cx="608200" cy="675400"/>
            </a:xfrm>
            <a:custGeom>
              <a:avLst/>
              <a:gdLst/>
              <a:ahLst/>
              <a:cxnLst/>
              <a:rect l="0" t="0" r="0" b="0"/>
              <a:pathLst>
                <a:path w="24328" h="27016" extrusionOk="0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7742" h="20162" extrusionOk="0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359075" y="2576900"/>
              <a:ext cx="275575" cy="336050"/>
            </a:xfrm>
            <a:custGeom>
              <a:avLst/>
              <a:gdLst/>
              <a:ahLst/>
              <a:cxnLst/>
              <a:rect l="0" t="0" r="0" b="0"/>
              <a:pathLst>
                <a:path w="11023" h="13442" extrusionOk="0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392675" y="2513050"/>
              <a:ext cx="275575" cy="309175"/>
            </a:xfrm>
            <a:custGeom>
              <a:avLst/>
              <a:gdLst/>
              <a:ahLst/>
              <a:cxnLst/>
              <a:rect l="0" t="0" r="0" b="0"/>
              <a:pathLst>
                <a:path w="11023" h="12367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429650" y="24525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196525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466600" y="23921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537175" y="22677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570775" y="22072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532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607725" y="214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2452475" y="3941125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641325" y="208295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678300" y="20224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2533125" y="3877275"/>
              <a:ext cx="275550" cy="309175"/>
            </a:xfrm>
            <a:custGeom>
              <a:avLst/>
              <a:gdLst/>
              <a:ahLst/>
              <a:cxnLst/>
              <a:rect l="0" t="0" r="0" b="0"/>
              <a:pathLst>
                <a:path w="11022" h="12367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2570075" y="381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711900" y="19620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2603675" y="37563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2640650" y="36924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785825" y="18376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2677600" y="36320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819425" y="177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2711200" y="35715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0" name="Shape 610"/>
            <p:cNvSpPr/>
            <p:nvPr/>
          </p:nvSpPr>
          <p:spPr>
            <a:xfrm>
              <a:off x="890000" y="165285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2748175" y="35110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2781775" y="344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926950" y="15923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960550" y="15319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2818725" y="33867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997525" y="1468050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2852325" y="33262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5323" h="12769" extrusionOk="0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2889300" y="32623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10781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2926250" y="32019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117560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2959850" y="31414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2996825" y="30775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3030425" y="30170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3067375" y="29566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3101000" y="28961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3137950" y="2802025"/>
              <a:ext cx="275550" cy="336050"/>
            </a:xfrm>
            <a:custGeom>
              <a:avLst/>
              <a:gdLst/>
              <a:ahLst/>
              <a:cxnLst/>
              <a:rect l="0" t="0" r="0" b="0"/>
              <a:pathLst>
                <a:path w="11022" h="13442" extrusionOk="0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3006900" y="2573550"/>
              <a:ext cx="440200" cy="504050"/>
            </a:xfrm>
            <a:custGeom>
              <a:avLst/>
              <a:gdLst/>
              <a:ahLst/>
              <a:cxnLst/>
              <a:rect l="0" t="0" r="0" b="0"/>
              <a:pathLst>
                <a:path w="17608" h="20162" extrusionOk="0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18543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2872500" y="2345050"/>
              <a:ext cx="611575" cy="672050"/>
            </a:xfrm>
            <a:custGeom>
              <a:avLst/>
              <a:gdLst/>
              <a:ahLst/>
              <a:cxnLst/>
              <a:rect l="0" t="0" r="0" b="0"/>
              <a:pathLst>
                <a:path w="24463" h="26882" extrusionOk="0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31183" h="33737" extrusionOk="0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2610400" y="18847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2146700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2244150" y="1431100"/>
              <a:ext cx="1075275" cy="1065175"/>
            </a:xfrm>
            <a:custGeom>
              <a:avLst/>
              <a:gdLst/>
              <a:ahLst/>
              <a:cxnLst/>
              <a:rect l="0" t="0" r="0" b="0"/>
              <a:pathLst>
                <a:path w="43011" h="42607" extrusionOk="0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2341575" y="1431100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2533125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2630575" y="1431100"/>
              <a:ext cx="161300" cy="147850"/>
            </a:xfrm>
            <a:custGeom>
              <a:avLst/>
              <a:gdLst/>
              <a:ahLst/>
              <a:cxnLst/>
              <a:rect l="0" t="0" r="0" b="0"/>
              <a:pathLst>
                <a:path w="6452" h="5914" extrusionOk="0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48" name="Shape 648"/>
          <p:cNvSpPr/>
          <p:nvPr/>
        </p:nvSpPr>
        <p:spPr>
          <a:xfrm rot="10800000" flipH="1">
            <a:off x="-123825" y="10589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9" name="Shape 649"/>
          <p:cNvSpPr/>
          <p:nvPr/>
        </p:nvSpPr>
        <p:spPr>
          <a:xfrm rot="10800000" flipH="1">
            <a:off x="638174" y="14400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0" name="Shape 650"/>
          <p:cNvSpPr/>
          <p:nvPr/>
        </p:nvSpPr>
        <p:spPr>
          <a:xfrm rot="10800000" flipH="1">
            <a:off x="1495424" y="-131649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1" name="Shape 651"/>
          <p:cNvSpPr/>
          <p:nvPr/>
        </p:nvSpPr>
        <p:spPr>
          <a:xfrm rot="10800000" flipH="1">
            <a:off x="327799" y="8892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2" name="Shape 652"/>
          <p:cNvSpPr/>
          <p:nvPr/>
        </p:nvSpPr>
        <p:spPr>
          <a:xfrm rot="10800000" flipH="1">
            <a:off x="8486774" y="42307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3" name="Shape 653"/>
          <p:cNvSpPr/>
          <p:nvPr/>
        </p:nvSpPr>
        <p:spPr>
          <a:xfrm rot="10800000" flipH="1">
            <a:off x="8124824" y="46156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4" name="Shape 654"/>
          <p:cNvSpPr/>
          <p:nvPr/>
        </p:nvSpPr>
        <p:spPr>
          <a:xfrm rot="10800000" flipH="1">
            <a:off x="7821347" y="2935400"/>
            <a:ext cx="819899" cy="7097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5" name="Shape 655"/>
          <p:cNvSpPr/>
          <p:nvPr/>
        </p:nvSpPr>
        <p:spPr>
          <a:xfrm rot="10800000" flipH="1">
            <a:off x="8486775" y="351217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56" name="Shape 656"/>
          <p:cNvGrpSpPr/>
          <p:nvPr/>
        </p:nvGrpSpPr>
        <p:grpSpPr>
          <a:xfrm>
            <a:off x="1729783" y="61067"/>
            <a:ext cx="351203" cy="324660"/>
            <a:chOff x="5975075" y="2327500"/>
            <a:chExt cx="420100" cy="388350"/>
          </a:xfrm>
        </p:grpSpPr>
        <p:sp>
          <p:nvSpPr>
            <p:cNvPr id="657" name="Shape 65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59" name="Shape 659"/>
          <p:cNvSpPr/>
          <p:nvPr/>
        </p:nvSpPr>
        <p:spPr>
          <a:xfrm>
            <a:off x="203100" y="1270176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0" name="Shape 660"/>
          <p:cNvSpPr/>
          <p:nvPr/>
        </p:nvSpPr>
        <p:spPr>
          <a:xfrm>
            <a:off x="8772688" y="4461807"/>
            <a:ext cx="248072" cy="248057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61" name="Shape 661"/>
          <p:cNvGrpSpPr/>
          <p:nvPr/>
        </p:nvGrpSpPr>
        <p:grpSpPr>
          <a:xfrm>
            <a:off x="7354067" y="3426714"/>
            <a:ext cx="455624" cy="437053"/>
            <a:chOff x="5241175" y="4959100"/>
            <a:chExt cx="539775" cy="517775"/>
          </a:xfrm>
        </p:grpSpPr>
        <p:sp>
          <p:nvSpPr>
            <p:cNvPr id="662" name="Shape 66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68" name="Shape 668"/>
          <p:cNvSpPr/>
          <p:nvPr/>
        </p:nvSpPr>
        <p:spPr>
          <a:xfrm>
            <a:off x="8081325" y="3153875"/>
            <a:ext cx="299951" cy="272838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69" name="Shape 669"/>
          <p:cNvGrpSpPr/>
          <p:nvPr/>
        </p:nvGrpSpPr>
        <p:grpSpPr>
          <a:xfrm>
            <a:off x="904276" y="515192"/>
            <a:ext cx="382958" cy="607110"/>
            <a:chOff x="6718575" y="2318625"/>
            <a:chExt cx="256950" cy="407375"/>
          </a:xfrm>
        </p:grpSpPr>
        <p:sp>
          <p:nvSpPr>
            <p:cNvPr id="670" name="Shape 67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78" name="Shape 678"/>
          <p:cNvGrpSpPr/>
          <p:nvPr/>
        </p:nvGrpSpPr>
        <p:grpSpPr>
          <a:xfrm>
            <a:off x="335759" y="1840530"/>
            <a:ext cx="342881" cy="350068"/>
            <a:chOff x="3951850" y="2985350"/>
            <a:chExt cx="407950" cy="416500"/>
          </a:xfrm>
        </p:grpSpPr>
        <p:sp>
          <p:nvSpPr>
            <p:cNvPr id="679" name="Shape 679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5" name="Shape 685"/>
          <p:cNvSpPr txBox="1">
            <a:spLocks noGrp="1"/>
          </p:cNvSpPr>
          <p:nvPr>
            <p:ph type="body" idx="1"/>
          </p:nvPr>
        </p:nvSpPr>
        <p:spPr>
          <a:xfrm>
            <a:off x="1734000" y="2414450"/>
            <a:ext cx="2667300" cy="2663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6" name="Shape 686"/>
          <p:cNvSpPr txBox="1">
            <a:spLocks noGrp="1"/>
          </p:cNvSpPr>
          <p:nvPr>
            <p:ph type="body" idx="2"/>
          </p:nvPr>
        </p:nvSpPr>
        <p:spPr>
          <a:xfrm>
            <a:off x="4562087" y="2414450"/>
            <a:ext cx="2667300" cy="2663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grpSp>
        <p:nvGrpSpPr>
          <p:cNvPr id="687" name="Shape 687"/>
          <p:cNvGrpSpPr/>
          <p:nvPr/>
        </p:nvGrpSpPr>
        <p:grpSpPr>
          <a:xfrm rot="10800000" flipH="1">
            <a:off x="411206" y="245768"/>
            <a:ext cx="1322798" cy="1145959"/>
            <a:chOff x="4088875" y="1431100"/>
            <a:chExt cx="3293000" cy="2852775"/>
          </a:xfrm>
        </p:grpSpPr>
        <p:sp>
          <p:nvSpPr>
            <p:cNvPr id="688" name="Shape 688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1" name="Shape 731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35" name="Shape 735"/>
          <p:cNvSpPr/>
          <p:nvPr/>
        </p:nvSpPr>
        <p:spPr>
          <a:xfrm rot="10800000" flipH="1">
            <a:off x="-123825" y="10589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6" name="Shape 736"/>
          <p:cNvSpPr/>
          <p:nvPr/>
        </p:nvSpPr>
        <p:spPr>
          <a:xfrm rot="10800000" flipH="1">
            <a:off x="638174" y="14400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7" name="Shape 737"/>
          <p:cNvSpPr/>
          <p:nvPr/>
        </p:nvSpPr>
        <p:spPr>
          <a:xfrm rot="10800000" flipH="1">
            <a:off x="1495424" y="-131649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8" name="Shape 738"/>
          <p:cNvSpPr/>
          <p:nvPr/>
        </p:nvSpPr>
        <p:spPr>
          <a:xfrm rot="10800000" flipH="1">
            <a:off x="327799" y="8892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739" name="Shape 739"/>
          <p:cNvGrpSpPr/>
          <p:nvPr/>
        </p:nvGrpSpPr>
        <p:grpSpPr>
          <a:xfrm>
            <a:off x="1729783" y="61067"/>
            <a:ext cx="351203" cy="324660"/>
            <a:chOff x="5975075" y="2327500"/>
            <a:chExt cx="420100" cy="388350"/>
          </a:xfrm>
        </p:grpSpPr>
        <p:sp>
          <p:nvSpPr>
            <p:cNvPr id="740" name="Shape 740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42" name="Shape 742"/>
          <p:cNvSpPr/>
          <p:nvPr/>
        </p:nvSpPr>
        <p:spPr>
          <a:xfrm>
            <a:off x="203100" y="1270176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743" name="Shape 743"/>
          <p:cNvGrpSpPr/>
          <p:nvPr/>
        </p:nvGrpSpPr>
        <p:grpSpPr>
          <a:xfrm>
            <a:off x="904276" y="515192"/>
            <a:ext cx="382958" cy="607110"/>
            <a:chOff x="6718575" y="2318625"/>
            <a:chExt cx="256950" cy="407375"/>
          </a:xfrm>
        </p:grpSpPr>
        <p:sp>
          <p:nvSpPr>
            <p:cNvPr id="744" name="Shape 74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52" name="Shape 752"/>
          <p:cNvGrpSpPr/>
          <p:nvPr/>
        </p:nvGrpSpPr>
        <p:grpSpPr>
          <a:xfrm>
            <a:off x="335759" y="1840530"/>
            <a:ext cx="342881" cy="350068"/>
            <a:chOff x="3951850" y="2985350"/>
            <a:chExt cx="407950" cy="416500"/>
          </a:xfrm>
        </p:grpSpPr>
        <p:sp>
          <p:nvSpPr>
            <p:cNvPr id="753" name="Shape 75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57" name="Shape 757"/>
          <p:cNvGrpSpPr/>
          <p:nvPr/>
        </p:nvGrpSpPr>
        <p:grpSpPr>
          <a:xfrm rot="10800000" flipH="1">
            <a:off x="7663686" y="3682711"/>
            <a:ext cx="1034724" cy="895486"/>
            <a:chOff x="238125" y="1431100"/>
            <a:chExt cx="3296350" cy="2852775"/>
          </a:xfrm>
        </p:grpSpPr>
        <p:sp>
          <p:nvSpPr>
            <p:cNvPr id="758" name="Shape 758"/>
            <p:cNvSpPr/>
            <p:nvPr/>
          </p:nvSpPr>
          <p:spPr>
            <a:xfrm>
              <a:off x="98072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5457" h="15054" extrusionOk="0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584200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449800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318750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128650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238125" y="28222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251550" y="2761700"/>
              <a:ext cx="779600" cy="840075"/>
            </a:xfrm>
            <a:custGeom>
              <a:avLst/>
              <a:gdLst/>
              <a:ahLst/>
              <a:cxnLst/>
              <a:rect l="0" t="0" r="0" b="0"/>
              <a:pathLst>
                <a:path w="31184" h="33603" extrusionOk="0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288525" y="2697875"/>
              <a:ext cx="608200" cy="675400"/>
            </a:xfrm>
            <a:custGeom>
              <a:avLst/>
              <a:gdLst/>
              <a:ahLst/>
              <a:cxnLst/>
              <a:rect l="0" t="0" r="0" b="0"/>
              <a:pathLst>
                <a:path w="24328" h="27016" extrusionOk="0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7742" h="20162" extrusionOk="0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2" name="Shape 772"/>
            <p:cNvSpPr/>
            <p:nvPr/>
          </p:nvSpPr>
          <p:spPr>
            <a:xfrm>
              <a:off x="359075" y="2576900"/>
              <a:ext cx="275575" cy="336050"/>
            </a:xfrm>
            <a:custGeom>
              <a:avLst/>
              <a:gdLst/>
              <a:ahLst/>
              <a:cxnLst/>
              <a:rect l="0" t="0" r="0" b="0"/>
              <a:pathLst>
                <a:path w="11023" h="13442" extrusionOk="0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392675" y="2513050"/>
              <a:ext cx="275575" cy="309175"/>
            </a:xfrm>
            <a:custGeom>
              <a:avLst/>
              <a:gdLst/>
              <a:ahLst/>
              <a:cxnLst/>
              <a:rect l="0" t="0" r="0" b="0"/>
              <a:pathLst>
                <a:path w="11023" h="12367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>
              <a:off x="429650" y="24525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8" name="Shape 778"/>
            <p:cNvSpPr/>
            <p:nvPr/>
          </p:nvSpPr>
          <p:spPr>
            <a:xfrm>
              <a:off x="196525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466600" y="23921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0" name="Shape 780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1" name="Shape 781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537175" y="22677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570775" y="22072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5" name="Shape 785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532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607725" y="214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2452475" y="3941125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641325" y="208295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0" name="Shape 790"/>
            <p:cNvSpPr/>
            <p:nvPr/>
          </p:nvSpPr>
          <p:spPr>
            <a:xfrm>
              <a:off x="678300" y="20224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1" name="Shape 791"/>
            <p:cNvSpPr/>
            <p:nvPr/>
          </p:nvSpPr>
          <p:spPr>
            <a:xfrm>
              <a:off x="2533125" y="3877275"/>
              <a:ext cx="275550" cy="309175"/>
            </a:xfrm>
            <a:custGeom>
              <a:avLst/>
              <a:gdLst/>
              <a:ahLst/>
              <a:cxnLst/>
              <a:rect l="0" t="0" r="0" b="0"/>
              <a:pathLst>
                <a:path w="11022" h="12367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2570075" y="381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711900" y="19620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2603675" y="37563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2640650" y="36924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>
              <a:off x="785825" y="18376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>
              <a:off x="2677600" y="36320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819425" y="177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2711200" y="35715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>
              <a:off x="890000" y="165285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3" name="Shape 803"/>
            <p:cNvSpPr/>
            <p:nvPr/>
          </p:nvSpPr>
          <p:spPr>
            <a:xfrm>
              <a:off x="2748175" y="35110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2781775" y="344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>
              <a:off x="926950" y="15923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6" name="Shape 806"/>
            <p:cNvSpPr/>
            <p:nvPr/>
          </p:nvSpPr>
          <p:spPr>
            <a:xfrm>
              <a:off x="960550" y="15319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>
              <a:off x="2818725" y="33867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8" name="Shape 808"/>
            <p:cNvSpPr/>
            <p:nvPr/>
          </p:nvSpPr>
          <p:spPr>
            <a:xfrm>
              <a:off x="997525" y="1468050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9" name="Shape 809"/>
            <p:cNvSpPr/>
            <p:nvPr/>
          </p:nvSpPr>
          <p:spPr>
            <a:xfrm>
              <a:off x="2852325" y="33262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5323" h="12769" extrusionOk="0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>
              <a:off x="2889300" y="32623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10781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2926250" y="32019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117560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2959850" y="31414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6" name="Shape 816"/>
            <p:cNvSpPr/>
            <p:nvPr/>
          </p:nvSpPr>
          <p:spPr>
            <a:xfrm>
              <a:off x="2996825" y="30775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9" name="Shape 819"/>
            <p:cNvSpPr/>
            <p:nvPr/>
          </p:nvSpPr>
          <p:spPr>
            <a:xfrm>
              <a:off x="3030425" y="30170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0" name="Shape 820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1" name="Shape 821"/>
            <p:cNvSpPr/>
            <p:nvPr/>
          </p:nvSpPr>
          <p:spPr>
            <a:xfrm>
              <a:off x="3067375" y="29566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2" name="Shape 822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3" name="Shape 823"/>
            <p:cNvSpPr/>
            <p:nvPr/>
          </p:nvSpPr>
          <p:spPr>
            <a:xfrm>
              <a:off x="3101000" y="28961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3137950" y="2802025"/>
              <a:ext cx="275550" cy="336050"/>
            </a:xfrm>
            <a:custGeom>
              <a:avLst/>
              <a:gdLst/>
              <a:ahLst/>
              <a:cxnLst/>
              <a:rect l="0" t="0" r="0" b="0"/>
              <a:pathLst>
                <a:path w="11022" h="13442" extrusionOk="0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3006900" y="2573550"/>
              <a:ext cx="440200" cy="504050"/>
            </a:xfrm>
            <a:custGeom>
              <a:avLst/>
              <a:gdLst/>
              <a:ahLst/>
              <a:cxnLst/>
              <a:rect l="0" t="0" r="0" b="0"/>
              <a:pathLst>
                <a:path w="17608" h="20162" extrusionOk="0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8" name="Shape 828"/>
            <p:cNvSpPr/>
            <p:nvPr/>
          </p:nvSpPr>
          <p:spPr>
            <a:xfrm>
              <a:off x="18543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>
              <a:off x="2872500" y="2345050"/>
              <a:ext cx="611575" cy="672050"/>
            </a:xfrm>
            <a:custGeom>
              <a:avLst/>
              <a:gdLst/>
              <a:ahLst/>
              <a:cxnLst/>
              <a:rect l="0" t="0" r="0" b="0"/>
              <a:pathLst>
                <a:path w="24463" h="26882" extrusionOk="0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31183" h="33737" extrusionOk="0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2610400" y="18847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2146700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2244150" y="1431100"/>
              <a:ext cx="1075275" cy="1065175"/>
            </a:xfrm>
            <a:custGeom>
              <a:avLst/>
              <a:gdLst/>
              <a:ahLst/>
              <a:cxnLst/>
              <a:rect l="0" t="0" r="0" b="0"/>
              <a:pathLst>
                <a:path w="43011" h="42607" extrusionOk="0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2341575" y="1431100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2533125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2630575" y="1431100"/>
              <a:ext cx="161300" cy="147850"/>
            </a:xfrm>
            <a:custGeom>
              <a:avLst/>
              <a:gdLst/>
              <a:ahLst/>
              <a:cxnLst/>
              <a:rect l="0" t="0" r="0" b="0"/>
              <a:pathLst>
                <a:path w="6452" h="5914" extrusionOk="0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40" name="Shape 840"/>
          <p:cNvSpPr/>
          <p:nvPr/>
        </p:nvSpPr>
        <p:spPr>
          <a:xfrm rot="10800000" flipH="1">
            <a:off x="8486774" y="42307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1" name="Shape 841"/>
          <p:cNvSpPr/>
          <p:nvPr/>
        </p:nvSpPr>
        <p:spPr>
          <a:xfrm rot="10800000" flipH="1">
            <a:off x="8124824" y="46156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2" name="Shape 842"/>
          <p:cNvSpPr/>
          <p:nvPr/>
        </p:nvSpPr>
        <p:spPr>
          <a:xfrm rot="10800000" flipH="1">
            <a:off x="7821347" y="2935400"/>
            <a:ext cx="819899" cy="7097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3" name="Shape 843"/>
          <p:cNvSpPr/>
          <p:nvPr/>
        </p:nvSpPr>
        <p:spPr>
          <a:xfrm rot="10800000" flipH="1">
            <a:off x="8486775" y="351217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4" name="Shape 844"/>
          <p:cNvSpPr/>
          <p:nvPr/>
        </p:nvSpPr>
        <p:spPr>
          <a:xfrm>
            <a:off x="8772688" y="4461807"/>
            <a:ext cx="248072" cy="248057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845" name="Shape 845"/>
          <p:cNvGrpSpPr/>
          <p:nvPr/>
        </p:nvGrpSpPr>
        <p:grpSpPr>
          <a:xfrm>
            <a:off x="7354067" y="3426714"/>
            <a:ext cx="455624" cy="437053"/>
            <a:chOff x="5241175" y="4959100"/>
            <a:chExt cx="539775" cy="517775"/>
          </a:xfrm>
        </p:grpSpPr>
        <p:sp>
          <p:nvSpPr>
            <p:cNvPr id="846" name="Shape 846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7" name="Shape 847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8" name="Shape 84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9" name="Shape 84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1" name="Shape 851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52" name="Shape 852"/>
          <p:cNvSpPr/>
          <p:nvPr/>
        </p:nvSpPr>
        <p:spPr>
          <a:xfrm>
            <a:off x="8081325" y="3153875"/>
            <a:ext cx="299951" cy="272838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55" name="Shape 855"/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56" name="Shape 856"/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57" name="Shape 857"/>
          <p:cNvSpPr txBox="1">
            <a:spLocks noGrp="1"/>
          </p:cNvSpPr>
          <p:nvPr>
            <p:ph type="body" idx="3"/>
          </p:nvPr>
        </p:nvSpPr>
        <p:spPr>
          <a:xfrm>
            <a:off x="6309244" y="2380900"/>
            <a:ext cx="2176800" cy="2544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grpSp>
        <p:nvGrpSpPr>
          <p:cNvPr id="858" name="Shape 858"/>
          <p:cNvGrpSpPr/>
          <p:nvPr/>
        </p:nvGrpSpPr>
        <p:grpSpPr>
          <a:xfrm rot="10800000" flipH="1">
            <a:off x="411206" y="245768"/>
            <a:ext cx="1322798" cy="1145959"/>
            <a:chOff x="4088875" y="1431100"/>
            <a:chExt cx="3293000" cy="2852775"/>
          </a:xfrm>
        </p:grpSpPr>
        <p:sp>
          <p:nvSpPr>
            <p:cNvPr id="859" name="Shape 859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0" name="Shape 860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1" name="Shape 861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3" name="Shape 863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4" name="Shape 864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1" name="Shape 871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2" name="Shape 872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3" name="Shape 873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6" name="Shape 876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9" name="Shape 879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0" name="Shape 880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2" name="Shape 882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3" name="Shape 883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4" name="Shape 884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5" name="Shape 885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6" name="Shape 886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8" name="Shape 888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9" name="Shape 889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0" name="Shape 890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1" name="Shape 891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2" name="Shape 892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3" name="Shape 893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4" name="Shape 894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5" name="Shape 895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6" name="Shape 896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7" name="Shape 897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8" name="Shape 898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9" name="Shape 899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0" name="Shape 900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1" name="Shape 901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2" name="Shape 902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3" name="Shape 903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4" name="Shape 904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5" name="Shape 905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06" name="Shape 906"/>
          <p:cNvSpPr/>
          <p:nvPr/>
        </p:nvSpPr>
        <p:spPr>
          <a:xfrm rot="10800000" flipH="1">
            <a:off x="-123825" y="10589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7" name="Shape 907"/>
          <p:cNvSpPr/>
          <p:nvPr/>
        </p:nvSpPr>
        <p:spPr>
          <a:xfrm rot="10800000" flipH="1">
            <a:off x="638174" y="14400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8" name="Shape 908"/>
          <p:cNvSpPr/>
          <p:nvPr/>
        </p:nvSpPr>
        <p:spPr>
          <a:xfrm rot="10800000" flipH="1">
            <a:off x="1495424" y="-131649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9" name="Shape 909"/>
          <p:cNvSpPr/>
          <p:nvPr/>
        </p:nvSpPr>
        <p:spPr>
          <a:xfrm rot="10800000" flipH="1">
            <a:off x="327799" y="8892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10" name="Shape 910"/>
          <p:cNvGrpSpPr/>
          <p:nvPr/>
        </p:nvGrpSpPr>
        <p:grpSpPr>
          <a:xfrm>
            <a:off x="1729783" y="61067"/>
            <a:ext cx="351203" cy="324660"/>
            <a:chOff x="5975075" y="2327500"/>
            <a:chExt cx="420100" cy="388350"/>
          </a:xfrm>
        </p:grpSpPr>
        <p:sp>
          <p:nvSpPr>
            <p:cNvPr id="911" name="Shape 911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2" name="Shape 91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13" name="Shape 913"/>
          <p:cNvSpPr/>
          <p:nvPr/>
        </p:nvSpPr>
        <p:spPr>
          <a:xfrm>
            <a:off x="203100" y="1270176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14" name="Shape 914"/>
          <p:cNvGrpSpPr/>
          <p:nvPr/>
        </p:nvGrpSpPr>
        <p:grpSpPr>
          <a:xfrm>
            <a:off x="904276" y="515192"/>
            <a:ext cx="382958" cy="607110"/>
            <a:chOff x="6718575" y="2318625"/>
            <a:chExt cx="256950" cy="407375"/>
          </a:xfrm>
        </p:grpSpPr>
        <p:sp>
          <p:nvSpPr>
            <p:cNvPr id="915" name="Shape 91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6" name="Shape 91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7" name="Shape 91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8" name="Shape 91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9" name="Shape 91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23" name="Shape 923"/>
          <p:cNvGrpSpPr/>
          <p:nvPr/>
        </p:nvGrpSpPr>
        <p:grpSpPr>
          <a:xfrm>
            <a:off x="335759" y="1840530"/>
            <a:ext cx="342881" cy="350068"/>
            <a:chOff x="3951850" y="2985350"/>
            <a:chExt cx="407950" cy="416500"/>
          </a:xfrm>
        </p:grpSpPr>
        <p:sp>
          <p:nvSpPr>
            <p:cNvPr id="924" name="Shape 924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5" name="Shape 925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6" name="Shape 926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7" name="Shape 92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5" name="Shape 1265"/>
          <p:cNvGrpSpPr/>
          <p:nvPr/>
        </p:nvGrpSpPr>
        <p:grpSpPr>
          <a:xfrm rot="10800000" flipH="1">
            <a:off x="316371" y="178887"/>
            <a:ext cx="1088336" cy="942842"/>
            <a:chOff x="4088875" y="1431100"/>
            <a:chExt cx="3293000" cy="2852775"/>
          </a:xfrm>
        </p:grpSpPr>
        <p:sp>
          <p:nvSpPr>
            <p:cNvPr id="1266" name="Shape 1266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7" name="Shape 1267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8" name="Shape 1268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9" name="Shape 1269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0" name="Shape 1270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1" name="Shape 1271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2" name="Shape 1272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3" name="Shape 1273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4" name="Shape 1274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5" name="Shape 1275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6" name="Shape 1276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7" name="Shape 1277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8" name="Shape 1278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9" name="Shape 1279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0" name="Shape 1280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1" name="Shape 1281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2" name="Shape 1282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3" name="Shape 1283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4" name="Shape 1284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5" name="Shape 1285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6" name="Shape 1286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7" name="Shape 1287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8" name="Shape 1288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9" name="Shape 1289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0" name="Shape 1290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1" name="Shape 1291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2" name="Shape 1292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3" name="Shape 1293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4" name="Shape 1294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5" name="Shape 1295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6" name="Shape 1296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7" name="Shape 1297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8" name="Shape 1298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9" name="Shape 1299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0" name="Shape 1300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1" name="Shape 1301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2" name="Shape 1302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3" name="Shape 1303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4" name="Shape 1304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5" name="Shape 1305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6" name="Shape 1306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7" name="Shape 1307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8" name="Shape 1308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9" name="Shape 1309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0" name="Shape 1310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1" name="Shape 1311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2" name="Shape 1312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13" name="Shape 1313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4" name="Shape 1314"/>
          <p:cNvSpPr/>
          <p:nvPr/>
        </p:nvSpPr>
        <p:spPr>
          <a:xfrm rot="10800000" flipH="1">
            <a:off x="503115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5" name="Shape 1315"/>
          <p:cNvSpPr/>
          <p:nvPr/>
        </p:nvSpPr>
        <p:spPr>
          <a:xfrm rot="10800000" flipH="1">
            <a:off x="1208423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6" name="Shape 1316"/>
          <p:cNvSpPr/>
          <p:nvPr/>
        </p:nvSpPr>
        <p:spPr>
          <a:xfrm rot="10800000" flipH="1">
            <a:off x="247753" y="49692"/>
            <a:ext cx="295199" cy="2555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317" name="Shape 1317"/>
          <p:cNvGrpSpPr/>
          <p:nvPr/>
        </p:nvGrpSpPr>
        <p:grpSpPr>
          <a:xfrm rot="10800000" flipH="1">
            <a:off x="8218342" y="4123089"/>
            <a:ext cx="685311" cy="593091"/>
            <a:chOff x="238125" y="1431100"/>
            <a:chExt cx="3296350" cy="2852775"/>
          </a:xfrm>
        </p:grpSpPr>
        <p:sp>
          <p:nvSpPr>
            <p:cNvPr id="1318" name="Shape 1318"/>
            <p:cNvSpPr/>
            <p:nvPr/>
          </p:nvSpPr>
          <p:spPr>
            <a:xfrm>
              <a:off x="98072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9" name="Shape 1319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5457" h="15054" extrusionOk="0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0" name="Shape 1320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1" name="Shape 1321"/>
            <p:cNvSpPr/>
            <p:nvPr/>
          </p:nvSpPr>
          <p:spPr>
            <a:xfrm>
              <a:off x="584200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2" name="Shape 1322"/>
            <p:cNvSpPr/>
            <p:nvPr/>
          </p:nvSpPr>
          <p:spPr>
            <a:xfrm>
              <a:off x="449800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3" name="Shape 1323"/>
            <p:cNvSpPr/>
            <p:nvPr/>
          </p:nvSpPr>
          <p:spPr>
            <a:xfrm>
              <a:off x="318750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4" name="Shape 1324"/>
            <p:cNvSpPr/>
            <p:nvPr/>
          </p:nvSpPr>
          <p:spPr>
            <a:xfrm>
              <a:off x="128650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5" name="Shape 1325"/>
            <p:cNvSpPr/>
            <p:nvPr/>
          </p:nvSpPr>
          <p:spPr>
            <a:xfrm>
              <a:off x="238125" y="28222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6" name="Shape 1326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7" name="Shape 1327"/>
            <p:cNvSpPr/>
            <p:nvPr/>
          </p:nvSpPr>
          <p:spPr>
            <a:xfrm>
              <a:off x="251550" y="2761700"/>
              <a:ext cx="779600" cy="840075"/>
            </a:xfrm>
            <a:custGeom>
              <a:avLst/>
              <a:gdLst/>
              <a:ahLst/>
              <a:cxnLst/>
              <a:rect l="0" t="0" r="0" b="0"/>
              <a:pathLst>
                <a:path w="31184" h="33603" extrusionOk="0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8" name="Shape 1328"/>
            <p:cNvSpPr/>
            <p:nvPr/>
          </p:nvSpPr>
          <p:spPr>
            <a:xfrm>
              <a:off x="288525" y="2697875"/>
              <a:ext cx="608200" cy="675400"/>
            </a:xfrm>
            <a:custGeom>
              <a:avLst/>
              <a:gdLst/>
              <a:ahLst/>
              <a:cxnLst/>
              <a:rect l="0" t="0" r="0" b="0"/>
              <a:pathLst>
                <a:path w="24328" h="27016" extrusionOk="0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9" name="Shape 1329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0" name="Shape 1330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1" name="Shape 1331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7742" h="20162" extrusionOk="0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2" name="Shape 1332"/>
            <p:cNvSpPr/>
            <p:nvPr/>
          </p:nvSpPr>
          <p:spPr>
            <a:xfrm>
              <a:off x="359075" y="2576900"/>
              <a:ext cx="275575" cy="336050"/>
            </a:xfrm>
            <a:custGeom>
              <a:avLst/>
              <a:gdLst/>
              <a:ahLst/>
              <a:cxnLst/>
              <a:rect l="0" t="0" r="0" b="0"/>
              <a:pathLst>
                <a:path w="11023" h="13442" extrusionOk="0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3" name="Shape 1333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4" name="Shape 1334"/>
            <p:cNvSpPr/>
            <p:nvPr/>
          </p:nvSpPr>
          <p:spPr>
            <a:xfrm>
              <a:off x="392675" y="2513050"/>
              <a:ext cx="275575" cy="309175"/>
            </a:xfrm>
            <a:custGeom>
              <a:avLst/>
              <a:gdLst/>
              <a:ahLst/>
              <a:cxnLst/>
              <a:rect l="0" t="0" r="0" b="0"/>
              <a:pathLst>
                <a:path w="11023" h="12367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5" name="Shape 1335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6" name="Shape 1336"/>
            <p:cNvSpPr/>
            <p:nvPr/>
          </p:nvSpPr>
          <p:spPr>
            <a:xfrm>
              <a:off x="429650" y="24525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7" name="Shape 1337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8" name="Shape 1338"/>
            <p:cNvSpPr/>
            <p:nvPr/>
          </p:nvSpPr>
          <p:spPr>
            <a:xfrm>
              <a:off x="196525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9" name="Shape 1339"/>
            <p:cNvSpPr/>
            <p:nvPr/>
          </p:nvSpPr>
          <p:spPr>
            <a:xfrm>
              <a:off x="466600" y="23921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0" name="Shape 1340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1" name="Shape 1341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2" name="Shape 1342"/>
            <p:cNvSpPr/>
            <p:nvPr/>
          </p:nvSpPr>
          <p:spPr>
            <a:xfrm>
              <a:off x="537175" y="22677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3" name="Shape 1343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4" name="Shape 1344"/>
            <p:cNvSpPr/>
            <p:nvPr/>
          </p:nvSpPr>
          <p:spPr>
            <a:xfrm>
              <a:off x="570775" y="22072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5" name="Shape 1345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6" name="Shape 1346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532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7" name="Shape 1347"/>
            <p:cNvSpPr/>
            <p:nvPr/>
          </p:nvSpPr>
          <p:spPr>
            <a:xfrm>
              <a:off x="607725" y="214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8" name="Shape 1348"/>
            <p:cNvSpPr/>
            <p:nvPr/>
          </p:nvSpPr>
          <p:spPr>
            <a:xfrm>
              <a:off x="2452475" y="3941125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9" name="Shape 1349"/>
            <p:cNvSpPr/>
            <p:nvPr/>
          </p:nvSpPr>
          <p:spPr>
            <a:xfrm>
              <a:off x="641325" y="208295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0" name="Shape 1350"/>
            <p:cNvSpPr/>
            <p:nvPr/>
          </p:nvSpPr>
          <p:spPr>
            <a:xfrm>
              <a:off x="678300" y="20224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1" name="Shape 1351"/>
            <p:cNvSpPr/>
            <p:nvPr/>
          </p:nvSpPr>
          <p:spPr>
            <a:xfrm>
              <a:off x="2533125" y="3877275"/>
              <a:ext cx="275550" cy="309175"/>
            </a:xfrm>
            <a:custGeom>
              <a:avLst/>
              <a:gdLst/>
              <a:ahLst/>
              <a:cxnLst/>
              <a:rect l="0" t="0" r="0" b="0"/>
              <a:pathLst>
                <a:path w="11022" h="12367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2" name="Shape 1352"/>
            <p:cNvSpPr/>
            <p:nvPr/>
          </p:nvSpPr>
          <p:spPr>
            <a:xfrm>
              <a:off x="2570075" y="381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3" name="Shape 1353"/>
            <p:cNvSpPr/>
            <p:nvPr/>
          </p:nvSpPr>
          <p:spPr>
            <a:xfrm>
              <a:off x="711900" y="19620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4" name="Shape 1354"/>
            <p:cNvSpPr/>
            <p:nvPr/>
          </p:nvSpPr>
          <p:spPr>
            <a:xfrm>
              <a:off x="2603675" y="37563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5" name="Shape 1355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6" name="Shape 1356"/>
            <p:cNvSpPr/>
            <p:nvPr/>
          </p:nvSpPr>
          <p:spPr>
            <a:xfrm>
              <a:off x="2640650" y="36924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7" name="Shape 1357"/>
            <p:cNvSpPr/>
            <p:nvPr/>
          </p:nvSpPr>
          <p:spPr>
            <a:xfrm>
              <a:off x="785825" y="18376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8" name="Shape 1358"/>
            <p:cNvSpPr/>
            <p:nvPr/>
          </p:nvSpPr>
          <p:spPr>
            <a:xfrm>
              <a:off x="2677600" y="36320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9" name="Shape 1359"/>
            <p:cNvSpPr/>
            <p:nvPr/>
          </p:nvSpPr>
          <p:spPr>
            <a:xfrm>
              <a:off x="819425" y="177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0" name="Shape 1360"/>
            <p:cNvSpPr/>
            <p:nvPr/>
          </p:nvSpPr>
          <p:spPr>
            <a:xfrm>
              <a:off x="2711200" y="35715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1" name="Shape 1361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2" name="Shape 1362"/>
            <p:cNvSpPr/>
            <p:nvPr/>
          </p:nvSpPr>
          <p:spPr>
            <a:xfrm>
              <a:off x="890000" y="165285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3" name="Shape 1363"/>
            <p:cNvSpPr/>
            <p:nvPr/>
          </p:nvSpPr>
          <p:spPr>
            <a:xfrm>
              <a:off x="2748175" y="35110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4" name="Shape 1364"/>
            <p:cNvSpPr/>
            <p:nvPr/>
          </p:nvSpPr>
          <p:spPr>
            <a:xfrm>
              <a:off x="2781775" y="344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5" name="Shape 1365"/>
            <p:cNvSpPr/>
            <p:nvPr/>
          </p:nvSpPr>
          <p:spPr>
            <a:xfrm>
              <a:off x="926950" y="15923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6" name="Shape 1366"/>
            <p:cNvSpPr/>
            <p:nvPr/>
          </p:nvSpPr>
          <p:spPr>
            <a:xfrm>
              <a:off x="960550" y="15319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7" name="Shape 1367"/>
            <p:cNvSpPr/>
            <p:nvPr/>
          </p:nvSpPr>
          <p:spPr>
            <a:xfrm>
              <a:off x="2818725" y="33867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8" name="Shape 1368"/>
            <p:cNvSpPr/>
            <p:nvPr/>
          </p:nvSpPr>
          <p:spPr>
            <a:xfrm>
              <a:off x="997525" y="1468050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9" name="Shape 1369"/>
            <p:cNvSpPr/>
            <p:nvPr/>
          </p:nvSpPr>
          <p:spPr>
            <a:xfrm>
              <a:off x="2852325" y="33262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0" name="Shape 1370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5323" h="12769" extrusionOk="0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1" name="Shape 1371"/>
            <p:cNvSpPr/>
            <p:nvPr/>
          </p:nvSpPr>
          <p:spPr>
            <a:xfrm>
              <a:off x="2889300" y="32623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2" name="Shape 1372"/>
            <p:cNvSpPr/>
            <p:nvPr/>
          </p:nvSpPr>
          <p:spPr>
            <a:xfrm>
              <a:off x="10781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3" name="Shape 1373"/>
            <p:cNvSpPr/>
            <p:nvPr/>
          </p:nvSpPr>
          <p:spPr>
            <a:xfrm>
              <a:off x="2926250" y="32019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4" name="Shape 1374"/>
            <p:cNvSpPr/>
            <p:nvPr/>
          </p:nvSpPr>
          <p:spPr>
            <a:xfrm>
              <a:off x="117560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5" name="Shape 1375"/>
            <p:cNvSpPr/>
            <p:nvPr/>
          </p:nvSpPr>
          <p:spPr>
            <a:xfrm>
              <a:off x="2959850" y="31414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6" name="Shape 1376"/>
            <p:cNvSpPr/>
            <p:nvPr/>
          </p:nvSpPr>
          <p:spPr>
            <a:xfrm>
              <a:off x="2996825" y="30775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7" name="Shape 1377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8" name="Shape 1378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9" name="Shape 1379"/>
            <p:cNvSpPr/>
            <p:nvPr/>
          </p:nvSpPr>
          <p:spPr>
            <a:xfrm>
              <a:off x="3030425" y="30170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0" name="Shape 1380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1" name="Shape 1381"/>
            <p:cNvSpPr/>
            <p:nvPr/>
          </p:nvSpPr>
          <p:spPr>
            <a:xfrm>
              <a:off x="3067375" y="29566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2" name="Shape 1382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3" name="Shape 1383"/>
            <p:cNvSpPr/>
            <p:nvPr/>
          </p:nvSpPr>
          <p:spPr>
            <a:xfrm>
              <a:off x="3101000" y="28961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4" name="Shape 1384"/>
            <p:cNvSpPr/>
            <p:nvPr/>
          </p:nvSpPr>
          <p:spPr>
            <a:xfrm>
              <a:off x="3137950" y="2802025"/>
              <a:ext cx="275550" cy="336050"/>
            </a:xfrm>
            <a:custGeom>
              <a:avLst/>
              <a:gdLst/>
              <a:ahLst/>
              <a:cxnLst/>
              <a:rect l="0" t="0" r="0" b="0"/>
              <a:pathLst>
                <a:path w="11022" h="13442" extrusionOk="0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5" name="Shape 1385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6" name="Shape 1386"/>
            <p:cNvSpPr/>
            <p:nvPr/>
          </p:nvSpPr>
          <p:spPr>
            <a:xfrm>
              <a:off x="3006900" y="2573550"/>
              <a:ext cx="440200" cy="504050"/>
            </a:xfrm>
            <a:custGeom>
              <a:avLst/>
              <a:gdLst/>
              <a:ahLst/>
              <a:cxnLst/>
              <a:rect l="0" t="0" r="0" b="0"/>
              <a:pathLst>
                <a:path w="17608" h="20162" extrusionOk="0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7" name="Shape 1387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8" name="Shape 1388"/>
            <p:cNvSpPr/>
            <p:nvPr/>
          </p:nvSpPr>
          <p:spPr>
            <a:xfrm>
              <a:off x="18543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9" name="Shape 1389"/>
            <p:cNvSpPr/>
            <p:nvPr/>
          </p:nvSpPr>
          <p:spPr>
            <a:xfrm>
              <a:off x="2872500" y="2345050"/>
              <a:ext cx="611575" cy="672050"/>
            </a:xfrm>
            <a:custGeom>
              <a:avLst/>
              <a:gdLst/>
              <a:ahLst/>
              <a:cxnLst/>
              <a:rect l="0" t="0" r="0" b="0"/>
              <a:pathLst>
                <a:path w="24463" h="26882" extrusionOk="0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0" name="Shape 1390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31183" h="33737" extrusionOk="0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1" name="Shape 1391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2" name="Shape 1392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3" name="Shape 1393"/>
            <p:cNvSpPr/>
            <p:nvPr/>
          </p:nvSpPr>
          <p:spPr>
            <a:xfrm>
              <a:off x="2610400" y="18847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4" name="Shape 1394"/>
            <p:cNvSpPr/>
            <p:nvPr/>
          </p:nvSpPr>
          <p:spPr>
            <a:xfrm>
              <a:off x="2146700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5" name="Shape 1395"/>
            <p:cNvSpPr/>
            <p:nvPr/>
          </p:nvSpPr>
          <p:spPr>
            <a:xfrm>
              <a:off x="2244150" y="1431100"/>
              <a:ext cx="1075275" cy="1065175"/>
            </a:xfrm>
            <a:custGeom>
              <a:avLst/>
              <a:gdLst/>
              <a:ahLst/>
              <a:cxnLst/>
              <a:rect l="0" t="0" r="0" b="0"/>
              <a:pathLst>
                <a:path w="43011" h="42607" extrusionOk="0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6" name="Shape 1396"/>
            <p:cNvSpPr/>
            <p:nvPr/>
          </p:nvSpPr>
          <p:spPr>
            <a:xfrm>
              <a:off x="2341575" y="1431100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7" name="Shape 1397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8" name="Shape 1398"/>
            <p:cNvSpPr/>
            <p:nvPr/>
          </p:nvSpPr>
          <p:spPr>
            <a:xfrm>
              <a:off x="2533125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9" name="Shape 1399"/>
            <p:cNvSpPr/>
            <p:nvPr/>
          </p:nvSpPr>
          <p:spPr>
            <a:xfrm>
              <a:off x="2630575" y="1431100"/>
              <a:ext cx="161300" cy="147850"/>
            </a:xfrm>
            <a:custGeom>
              <a:avLst/>
              <a:gdLst/>
              <a:ahLst/>
              <a:cxnLst/>
              <a:rect l="0" t="0" r="0" b="0"/>
              <a:pathLst>
                <a:path w="6452" h="5914" extrusionOk="0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400" name="Shape 1400"/>
          <p:cNvSpPr/>
          <p:nvPr/>
        </p:nvSpPr>
        <p:spPr>
          <a:xfrm rot="10800000" flipH="1">
            <a:off x="8763567" y="4485979"/>
            <a:ext cx="542999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1" name="Shape 1401"/>
          <p:cNvSpPr/>
          <p:nvPr/>
        </p:nvSpPr>
        <p:spPr>
          <a:xfrm rot="10800000" flipH="1">
            <a:off x="8523810" y="4741099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2" name="Shape 1402"/>
          <p:cNvSpPr/>
          <p:nvPr/>
        </p:nvSpPr>
        <p:spPr>
          <a:xfrm rot="10800000" flipH="1">
            <a:off x="8322785" y="3628022"/>
            <a:ext cx="542999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3" name="Shape 1403"/>
          <p:cNvSpPr/>
          <p:nvPr/>
        </p:nvSpPr>
        <p:spPr>
          <a:xfrm rot="10800000" flipH="1">
            <a:off x="8763568" y="4009882"/>
            <a:ext cx="237599" cy="205799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732700" y="2255124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19BBD5"/>
              </a:buClr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480"/>
              </a:spcBef>
              <a:buClr>
                <a:srgbClr val="19BBD5"/>
              </a:buClr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480"/>
              </a:spcBef>
              <a:buClr>
                <a:srgbClr val="19BBD5"/>
              </a:buClr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360"/>
              </a:spcBef>
              <a:buClr>
                <a:srgbClr val="19BBD5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360"/>
              </a:spcBef>
              <a:buClr>
                <a:srgbClr val="19BBD5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Shape 1408"/>
          <p:cNvSpPr txBox="1">
            <a:spLocks noGrp="1"/>
          </p:cNvSpPr>
          <p:nvPr>
            <p:ph type="ctrTitle"/>
          </p:nvPr>
        </p:nvSpPr>
        <p:spPr>
          <a:xfrm>
            <a:off x="1648578" y="1604563"/>
            <a:ext cx="63435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/>
              <a:t>SmartGrid</a:t>
            </a:r>
            <a:endParaRPr lang="en" dirty="0"/>
          </a:p>
        </p:txBody>
      </p:sp>
      <p:sp>
        <p:nvSpPr>
          <p:cNvPr id="3" name="Shape 1423">
            <a:extLst>
              <a:ext uri="{FF2B5EF4-FFF2-40B4-BE49-F238E27FC236}">
                <a16:creationId xmlns:a16="http://schemas.microsoft.com/office/drawing/2014/main" id="{DDB45CE0-306D-4D47-B71E-693D51D9B075}"/>
              </a:ext>
            </a:extLst>
          </p:cNvPr>
          <p:cNvSpPr txBox="1">
            <a:spLocks/>
          </p:cNvSpPr>
          <p:nvPr/>
        </p:nvSpPr>
        <p:spPr>
          <a:xfrm>
            <a:off x="2411720" y="2555575"/>
            <a:ext cx="4817216" cy="246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9pPr>
          </a:lstStyle>
          <a:p>
            <a:pPr algn="ctr">
              <a:spcBef>
                <a:spcPts val="0"/>
              </a:spcBef>
              <a:buFont typeface="Muli"/>
              <a:buNone/>
            </a:pPr>
            <a:r>
              <a:rPr lang="en-US" sz="2000" b="1" dirty="0"/>
              <a:t>Team SmartGrid10</a:t>
            </a:r>
          </a:p>
          <a:p>
            <a:pPr algn="ctr">
              <a:spcBef>
                <a:spcPts val="0"/>
              </a:spcBef>
              <a:buFont typeface="Muli"/>
              <a:buNone/>
            </a:pPr>
            <a:r>
              <a:rPr lang="en-US" dirty="0"/>
              <a:t>By: Casper Lammers, Lisette van </a:t>
            </a:r>
            <a:r>
              <a:rPr lang="en-US" dirty="0" err="1"/>
              <a:t>Nieuwkerk</a:t>
            </a:r>
            <a:r>
              <a:rPr lang="en-US" dirty="0"/>
              <a:t> &amp; David </a:t>
            </a:r>
            <a:r>
              <a:rPr lang="en-US" dirty="0" err="1"/>
              <a:t>Mokken</a:t>
            </a:r>
            <a:endParaRPr lang="en" dirty="0"/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Shape 1572"/>
          <p:cNvSpPr txBox="1">
            <a:spLocks noGrp="1"/>
          </p:cNvSpPr>
          <p:nvPr>
            <p:ph type="ctrTitle" idx="4294967295"/>
          </p:nvPr>
        </p:nvSpPr>
        <p:spPr>
          <a:xfrm>
            <a:off x="1711323" y="-120237"/>
            <a:ext cx="7477491" cy="84801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dirty="0">
                <a:sym typeface="Muli"/>
              </a:rPr>
              <a:t>Simulated annealing</a:t>
            </a:r>
            <a:endParaRPr lang="en" dirty="0">
              <a:sym typeface="Mul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77" name="Shape 1577"/>
              <p:cNvSpPr txBox="1">
                <a:spLocks noGrp="1"/>
              </p:cNvSpPr>
              <p:nvPr>
                <p:ph type="subTitle" idx="4294967295"/>
              </p:nvPr>
            </p:nvSpPr>
            <p:spPr>
              <a:xfrm>
                <a:off x="165100" y="1388180"/>
                <a:ext cx="7772400" cy="375532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rPr lang="en" dirty="0" err="1">
                    <a:sym typeface="Arial"/>
                  </a:rPr>
                  <a:t>Koelschema</a:t>
                </a:r>
                <a:r>
                  <a:rPr lang="en" dirty="0">
                    <a:sym typeface="Arial"/>
                  </a:rPr>
                  <a:t>:</a:t>
                </a:r>
                <a:br>
                  <a:rPr lang="en" dirty="0">
                    <a:sym typeface="Arial"/>
                  </a:rPr>
                </a:br>
                <a:r>
                  <a:rPr lang="en" dirty="0">
                    <a:sym typeface="Arial"/>
                  </a:rPr>
                  <a:t>- </a:t>
                </a:r>
                <a:r>
                  <a:rPr lang="en" dirty="0" err="1">
                    <a:sym typeface="Arial"/>
                  </a:rPr>
                  <a:t>Begintemperatuur</a:t>
                </a:r>
                <a:r>
                  <a:rPr lang="en" dirty="0">
                    <a:sym typeface="Arial"/>
                  </a:rPr>
                  <a:t>: T = 1.5</a:t>
                </a:r>
                <a:br>
                  <a:rPr lang="en" dirty="0">
                    <a:sym typeface="Arial"/>
                  </a:rPr>
                </a:br>
                <a:r>
                  <a:rPr lang="en" dirty="0">
                    <a:sym typeface="Arial"/>
                  </a:rPr>
                  <a:t>- </a:t>
                </a:r>
                <a:r>
                  <a:rPr lang="en" dirty="0" err="1">
                    <a:sym typeface="Arial"/>
                  </a:rPr>
                  <a:t>T_min</a:t>
                </a:r>
                <a:r>
                  <a:rPr lang="en" dirty="0">
                    <a:sym typeface="Arial"/>
                  </a:rPr>
                  <a:t> = 0.0001</a:t>
                </a:r>
              </a:p>
              <a:p>
                <a:pPr lvl="0">
                  <a:spcBef>
                    <a:spcPts val="0"/>
                  </a:spcBef>
                  <a:buNone/>
                </a:pPr>
                <a:r>
                  <a:rPr lang="en" dirty="0">
                    <a:sym typeface="Arial"/>
                  </a:rPr>
                  <a:t>-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  <a:sym typeface="Arial"/>
                      </a:rPr>
                      <m:t>⍺</m:t>
                    </m:r>
                  </m:oMath>
                </a14:m>
                <a:r>
                  <a:rPr lang="en" dirty="0">
                    <a:sym typeface="Arial"/>
                  </a:rPr>
                  <a:t> = 0.99</a:t>
                </a:r>
              </a:p>
              <a:p>
                <a:pPr lvl="0">
                  <a:spcBef>
                    <a:spcPts val="0"/>
                  </a:spcBef>
                  <a:buNone/>
                </a:pPr>
                <a:r>
                  <a:rPr lang="en" dirty="0">
                    <a:sym typeface="Arial"/>
                  </a:rPr>
                  <a:t>while T &gt; </a:t>
                </a:r>
                <a:r>
                  <a:rPr lang="en" dirty="0" err="1">
                    <a:sym typeface="Arial"/>
                  </a:rPr>
                  <a:t>T_min</a:t>
                </a:r>
                <a:r>
                  <a:rPr lang="en" dirty="0">
                    <a:sym typeface="Arial"/>
                  </a:rPr>
                  <a:t>:    (T * </a:t>
                </a:r>
                <a14:m>
                  <m:oMath xmlns:m="http://schemas.openxmlformats.org/officeDocument/2006/math">
                    <m:r>
                      <a:rPr lang="nl-NL" i="1">
                        <a:latin typeface="Cambria Math" panose="02040503050406030204" pitchFamily="18" charset="0"/>
                        <a:sym typeface="Arial"/>
                      </a:rPr>
                      <m:t>⍺</m:t>
                    </m:r>
                  </m:oMath>
                </a14:m>
                <a:r>
                  <a:rPr lang="en" dirty="0">
                    <a:sym typeface="Arial"/>
                  </a:rPr>
                  <a:t> )</a:t>
                </a:r>
              </a:p>
              <a:p>
                <a:pPr lvl="0">
                  <a:spcBef>
                    <a:spcPts val="0"/>
                  </a:spcBef>
                  <a:buNone/>
                </a:pPr>
                <a:endParaRPr lang="en" dirty="0"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</a:pPr>
                <a:r>
                  <a:rPr lang="en" dirty="0">
                    <a:sym typeface="Arial"/>
                  </a:rPr>
                  <a:t> Random </a:t>
                </a:r>
                <a:r>
                  <a:rPr lang="en" dirty="0" err="1">
                    <a:sym typeface="Arial"/>
                  </a:rPr>
                  <a:t>beginpositie</a:t>
                </a:r>
                <a:endParaRPr lang="en" dirty="0"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</a:pPr>
                <a:r>
                  <a:rPr lang="en" dirty="0">
                    <a:sym typeface="Arial"/>
                  </a:rPr>
                  <a:t> </a:t>
                </a:r>
                <a:r>
                  <a:rPr lang="en" dirty="0" err="1">
                    <a:sym typeface="Arial"/>
                  </a:rPr>
                  <a:t>Neigbouring</a:t>
                </a:r>
                <a:r>
                  <a:rPr lang="en" dirty="0">
                    <a:sym typeface="Arial"/>
                  </a:rPr>
                  <a:t> solutions random </a:t>
                </a:r>
                <a:r>
                  <a:rPr lang="en" dirty="0" err="1">
                    <a:sym typeface="Arial"/>
                  </a:rPr>
                  <a:t>bepaald</a:t>
                </a:r>
                <a:r>
                  <a:rPr lang="en" dirty="0">
                    <a:sym typeface="Arial"/>
                  </a:rPr>
                  <a:t> </a:t>
                </a:r>
              </a:p>
              <a:p>
                <a:pPr>
                  <a:spcBef>
                    <a:spcPts val="0"/>
                  </a:spcBef>
                  <a:buNone/>
                </a:pPr>
                <a:r>
                  <a:rPr lang="en" dirty="0">
                    <a:sym typeface="Arial"/>
                  </a:rPr>
                  <a:t>        &gt; (2 </a:t>
                </a:r>
                <a:r>
                  <a:rPr lang="en" dirty="0" err="1">
                    <a:sym typeface="Arial"/>
                  </a:rPr>
                  <a:t>Opt</a:t>
                </a:r>
                <a:r>
                  <a:rPr lang="en" dirty="0">
                    <a:sym typeface="Arial"/>
                  </a:rPr>
                  <a:t> </a:t>
                </a:r>
                <a:r>
                  <a:rPr lang="en" dirty="0" err="1">
                    <a:sym typeface="Arial"/>
                  </a:rPr>
                  <a:t>verandering</a:t>
                </a:r>
                <a:r>
                  <a:rPr lang="en" dirty="0">
                    <a:sym typeface="Arial"/>
                  </a:rPr>
                  <a:t> van 2 </a:t>
                </a:r>
                <a:r>
                  <a:rPr lang="en" dirty="0" err="1">
                    <a:sym typeface="Arial"/>
                  </a:rPr>
                  <a:t>huizen</a:t>
                </a:r>
                <a:r>
                  <a:rPr lang="en" dirty="0">
                    <a:sym typeface="Arial"/>
                  </a:rPr>
                  <a:t>)</a:t>
                </a:r>
              </a:p>
              <a:p>
                <a:pPr marL="285750" indent="-285750">
                  <a:spcBef>
                    <a:spcPts val="0"/>
                  </a:spcBef>
                </a:pPr>
                <a:r>
                  <a:rPr lang="en" dirty="0">
                    <a:sym typeface="Arial"/>
                  </a:rPr>
                  <a:t> </a:t>
                </a:r>
                <a:r>
                  <a:rPr lang="en" dirty="0" err="1">
                    <a:sym typeface="Arial"/>
                  </a:rPr>
                  <a:t>Afkoeling</a:t>
                </a:r>
                <a:r>
                  <a:rPr lang="en" dirty="0">
                    <a:sym typeface="Arial"/>
                  </a:rPr>
                  <a:t> per 10 </a:t>
                </a:r>
                <a:r>
                  <a:rPr lang="en" dirty="0" err="1">
                    <a:sym typeface="Arial"/>
                  </a:rPr>
                  <a:t>iteraties</a:t>
                </a:r>
                <a:endParaRPr lang="en" dirty="0"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</a:pPr>
                <a:endParaRPr lang="en" dirty="0"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</a:pPr>
                <a:r>
                  <a:rPr lang="en" dirty="0" err="1">
                    <a:sym typeface="Arial"/>
                  </a:rPr>
                  <a:t>Verslechteringen</a:t>
                </a:r>
                <a:r>
                  <a:rPr lang="en" dirty="0">
                    <a:sym typeface="Arial"/>
                  </a:rPr>
                  <a:t> </a:t>
                </a:r>
                <a:r>
                  <a:rPr lang="en" dirty="0" err="1">
                    <a:sym typeface="Arial"/>
                  </a:rPr>
                  <a:t>nauwelijks</a:t>
                </a:r>
                <a:r>
                  <a:rPr lang="en" dirty="0">
                    <a:sym typeface="Arial"/>
                  </a:rPr>
                  <a:t> </a:t>
                </a:r>
                <a:r>
                  <a:rPr lang="en" dirty="0" err="1">
                    <a:sym typeface="Arial"/>
                  </a:rPr>
                  <a:t>zichtbaar</a:t>
                </a:r>
                <a:r>
                  <a:rPr lang="en" dirty="0">
                    <a:sym typeface="Arial"/>
                  </a:rPr>
                  <a:t> door </a:t>
                </a:r>
                <a:br>
                  <a:rPr lang="en" dirty="0">
                    <a:sym typeface="Arial"/>
                  </a:rPr>
                </a:br>
                <a:r>
                  <a:rPr lang="en" dirty="0">
                    <a:sym typeface="Arial"/>
                  </a:rPr>
                  <a:t>2 </a:t>
                </a:r>
                <a:r>
                  <a:rPr lang="en" dirty="0" err="1">
                    <a:sym typeface="Arial"/>
                  </a:rPr>
                  <a:t>Opt</a:t>
                </a:r>
                <a:r>
                  <a:rPr lang="en" dirty="0">
                    <a:sym typeface="Arial"/>
                  </a:rPr>
                  <a:t> </a:t>
                </a:r>
                <a:r>
                  <a:rPr lang="en" dirty="0" err="1">
                    <a:sym typeface="Arial"/>
                  </a:rPr>
                  <a:t>veranderingen</a:t>
                </a:r>
                <a:endParaRPr lang="en" dirty="0"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</a:pPr>
                <a:endParaRPr lang="en" dirty="0"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</a:pPr>
                <a:endParaRPr lang="en" dirty="0"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</a:pPr>
                <a:endParaRPr lang="en" dirty="0">
                  <a:sym typeface="Arial"/>
                </a:endParaRPr>
              </a:p>
              <a:p>
                <a:pPr lvl="0">
                  <a:spcBef>
                    <a:spcPts val="0"/>
                  </a:spcBef>
                  <a:buNone/>
                </a:pPr>
                <a:br>
                  <a:rPr lang="en" dirty="0"/>
                </a:br>
                <a:endParaRPr lang="en" dirty="0"/>
              </a:p>
              <a:p>
                <a:pPr lvl="0" rtl="0">
                  <a:spcBef>
                    <a:spcPts val="0"/>
                  </a:spcBef>
                  <a:buNone/>
                </a:pPr>
                <a:endParaRPr lang="en" dirty="0"/>
              </a:p>
              <a:p>
                <a:pPr lvl="0" rtl="0">
                  <a:spcBef>
                    <a:spcPts val="0"/>
                  </a:spcBef>
                  <a:buNone/>
                </a:pPr>
                <a:endParaRPr lang="en" dirty="0"/>
              </a:p>
            </p:txBody>
          </p:sp>
        </mc:Choice>
        <mc:Fallback>
          <p:sp>
            <p:nvSpPr>
              <p:cNvPr id="1577" name="Shape 157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165100" y="1388180"/>
                <a:ext cx="7772400" cy="3755320"/>
              </a:xfrm>
              <a:prstGeom prst="rect">
                <a:avLst/>
              </a:prstGeom>
              <a:blipFill>
                <a:blip r:embed="rId3"/>
                <a:stretch>
                  <a:fillRect l="-32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fbeelding 1">
            <a:extLst>
              <a:ext uri="{FF2B5EF4-FFF2-40B4-BE49-F238E27FC236}">
                <a16:creationId xmlns:a16="http://schemas.microsoft.com/office/drawing/2014/main" id="{428624C0-0837-2D43-B163-B84467D34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300" y="1047750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93385"/>
      </p:ext>
    </p:extLst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Shape 1572"/>
          <p:cNvSpPr txBox="1">
            <a:spLocks noGrp="1"/>
          </p:cNvSpPr>
          <p:nvPr>
            <p:ph type="ctrTitle" idx="4294967295"/>
          </p:nvPr>
        </p:nvSpPr>
        <p:spPr>
          <a:xfrm>
            <a:off x="1433894" y="211251"/>
            <a:ext cx="7772400" cy="894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dirty="0" err="1">
                <a:sym typeface="Muli"/>
              </a:rPr>
              <a:t>Resultaten</a:t>
            </a:r>
            <a:r>
              <a:rPr lang="en-US" dirty="0">
                <a:sym typeface="Muli"/>
              </a:rPr>
              <a:t> </a:t>
            </a:r>
            <a:r>
              <a:rPr lang="en-US" dirty="0" err="1">
                <a:sym typeface="Muli"/>
              </a:rPr>
              <a:t>vaste</a:t>
            </a:r>
            <a:r>
              <a:rPr lang="en-US" dirty="0">
                <a:sym typeface="Muli"/>
              </a:rPr>
              <a:t> </a:t>
            </a:r>
            <a:r>
              <a:rPr lang="en-US" dirty="0" err="1">
                <a:sym typeface="Muli"/>
              </a:rPr>
              <a:t>batterijlocaties</a:t>
            </a:r>
            <a:endParaRPr lang="en" dirty="0">
              <a:sym typeface="Muli"/>
            </a:endParaRPr>
          </a:p>
        </p:txBody>
      </p:sp>
      <p:sp>
        <p:nvSpPr>
          <p:cNvPr id="1577" name="Shape 1577"/>
          <p:cNvSpPr txBox="1">
            <a:spLocks noGrp="1"/>
          </p:cNvSpPr>
          <p:nvPr>
            <p:ph type="subTitle" idx="4294967295"/>
          </p:nvPr>
        </p:nvSpPr>
        <p:spPr>
          <a:xfrm>
            <a:off x="1428323" y="953425"/>
            <a:ext cx="4261823" cy="11166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1" indent="-285750">
              <a:spcBef>
                <a:spcPts val="0"/>
              </a:spcBef>
            </a:pPr>
            <a:r>
              <a:rPr lang="en" dirty="0"/>
              <a:t>Score in </a:t>
            </a:r>
            <a:r>
              <a:rPr lang="en" dirty="0" err="1"/>
              <a:t>totale</a:t>
            </a:r>
            <a:r>
              <a:rPr lang="en" dirty="0"/>
              <a:t> </a:t>
            </a:r>
            <a:r>
              <a:rPr lang="en" dirty="0" err="1"/>
              <a:t>afstand</a:t>
            </a:r>
            <a:r>
              <a:rPr lang="en" dirty="0"/>
              <a:t> van de </a:t>
            </a:r>
            <a:r>
              <a:rPr lang="en" dirty="0" err="1"/>
              <a:t>connecties</a:t>
            </a:r>
            <a:endParaRPr lang="en" dirty="0"/>
          </a:p>
          <a:p>
            <a:pPr marL="285750" lvl="1" indent="-285750">
              <a:spcBef>
                <a:spcPts val="0"/>
              </a:spcBef>
            </a:pPr>
            <a:r>
              <a:rPr lang="en" dirty="0" err="1"/>
              <a:t>Voldoen</a:t>
            </a:r>
            <a:r>
              <a:rPr lang="en" dirty="0"/>
              <a:t> </a:t>
            </a:r>
            <a:r>
              <a:rPr lang="en" dirty="0" err="1"/>
              <a:t>aan</a:t>
            </a:r>
            <a:r>
              <a:rPr lang="en" dirty="0"/>
              <a:t> </a:t>
            </a:r>
            <a:r>
              <a:rPr lang="en" dirty="0" err="1"/>
              <a:t>alle</a:t>
            </a:r>
            <a:r>
              <a:rPr lang="en" dirty="0"/>
              <a:t> constraints</a:t>
            </a:r>
          </a:p>
          <a:p>
            <a:pPr marL="285750" lvl="1" indent="-285750">
              <a:spcBef>
                <a:spcPts val="0"/>
              </a:spcBef>
            </a:pPr>
            <a:r>
              <a:rPr lang="en" dirty="0" err="1"/>
              <a:t>Beste</a:t>
            </a:r>
            <a:r>
              <a:rPr lang="en" dirty="0"/>
              <a:t> </a:t>
            </a:r>
            <a:r>
              <a:rPr lang="en" dirty="0" err="1"/>
              <a:t>resultaat</a:t>
            </a:r>
            <a:r>
              <a:rPr lang="en" dirty="0"/>
              <a:t> van 10.000 runs per </a:t>
            </a:r>
            <a:r>
              <a:rPr lang="en" dirty="0" err="1"/>
              <a:t>algoritme</a:t>
            </a:r>
            <a:endParaRPr lang="en" dirty="0"/>
          </a:p>
        </p:txBody>
      </p:sp>
      <p:sp>
        <p:nvSpPr>
          <p:cNvPr id="10" name="Shape 1572">
            <a:extLst>
              <a:ext uri="{FF2B5EF4-FFF2-40B4-BE49-F238E27FC236}">
                <a16:creationId xmlns:a16="http://schemas.microsoft.com/office/drawing/2014/main" id="{9E85D27F-380F-304A-98C4-B84CFC813263}"/>
              </a:ext>
            </a:extLst>
          </p:cNvPr>
          <p:cNvSpPr txBox="1">
            <a:spLocks/>
          </p:cNvSpPr>
          <p:nvPr/>
        </p:nvSpPr>
        <p:spPr>
          <a:xfrm>
            <a:off x="5005518" y="4417784"/>
            <a:ext cx="3986048" cy="5627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14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+- 8500</a:t>
            </a:r>
            <a:endParaRPr lang="en" sz="1400" b="1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" name="Shape 1572">
            <a:extLst>
              <a:ext uri="{FF2B5EF4-FFF2-40B4-BE49-F238E27FC236}">
                <a16:creationId xmlns:a16="http://schemas.microsoft.com/office/drawing/2014/main" id="{E6468907-D4F3-6947-A5C1-839D68DA9BF5}"/>
              </a:ext>
            </a:extLst>
          </p:cNvPr>
          <p:cNvSpPr txBox="1">
            <a:spLocks/>
          </p:cNvSpPr>
          <p:nvPr/>
        </p:nvSpPr>
        <p:spPr>
          <a:xfrm>
            <a:off x="2151162" y="3802332"/>
            <a:ext cx="3986048" cy="5627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14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Bounds</a:t>
            </a:r>
            <a:endParaRPr lang="en" sz="1400" b="1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" name="Shape 1572">
            <a:extLst>
              <a:ext uri="{FF2B5EF4-FFF2-40B4-BE49-F238E27FC236}">
                <a16:creationId xmlns:a16="http://schemas.microsoft.com/office/drawing/2014/main" id="{664EBA0B-F95F-A343-B6A3-D7EB5BFE740C}"/>
              </a:ext>
            </a:extLst>
          </p:cNvPr>
          <p:cNvSpPr txBox="1">
            <a:spLocks/>
          </p:cNvSpPr>
          <p:nvPr/>
        </p:nvSpPr>
        <p:spPr>
          <a:xfrm>
            <a:off x="-703195" y="4369513"/>
            <a:ext cx="3986048" cy="5627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14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 +- 2000</a:t>
            </a:r>
            <a:endParaRPr lang="en" sz="1400" b="1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322671C2-B477-324A-9E58-B1676961EF96}"/>
              </a:ext>
            </a:extLst>
          </p:cNvPr>
          <p:cNvCxnSpPr/>
          <p:nvPr/>
        </p:nvCxnSpPr>
        <p:spPr>
          <a:xfrm>
            <a:off x="1617168" y="4435126"/>
            <a:ext cx="518545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el 1">
            <a:extLst>
              <a:ext uri="{FF2B5EF4-FFF2-40B4-BE49-F238E27FC236}">
                <a16:creationId xmlns:a16="http://schemas.microsoft.com/office/drawing/2014/main" id="{22420F8C-6378-D746-BDC9-73C8C83681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577474"/>
              </p:ext>
            </p:extLst>
          </p:nvPr>
        </p:nvGraphicFramePr>
        <p:xfrm>
          <a:off x="1050771" y="2266256"/>
          <a:ext cx="6318252" cy="1483360"/>
        </p:xfrm>
        <a:graphic>
          <a:graphicData uri="http://schemas.openxmlformats.org/drawingml/2006/table">
            <a:tbl>
              <a:tblPr firstRow="1" bandRow="1">
                <a:tableStyleId>{1B4E590F-EDE6-436B-B223-9F0DE407BDC3}</a:tableStyleId>
              </a:tblPr>
              <a:tblGrid>
                <a:gridCol w="821321">
                  <a:extLst>
                    <a:ext uri="{9D8B030D-6E8A-4147-A177-3AD203B41FA5}">
                      <a16:colId xmlns:a16="http://schemas.microsoft.com/office/drawing/2014/main" val="1860922581"/>
                    </a:ext>
                  </a:extLst>
                </a:gridCol>
                <a:gridCol w="1009202">
                  <a:extLst>
                    <a:ext uri="{9D8B030D-6E8A-4147-A177-3AD203B41FA5}">
                      <a16:colId xmlns:a16="http://schemas.microsoft.com/office/drawing/2014/main" val="3850157615"/>
                    </a:ext>
                  </a:extLst>
                </a:gridCol>
                <a:gridCol w="2039877">
                  <a:extLst>
                    <a:ext uri="{9D8B030D-6E8A-4147-A177-3AD203B41FA5}">
                      <a16:colId xmlns:a16="http://schemas.microsoft.com/office/drawing/2014/main" val="1260721055"/>
                    </a:ext>
                  </a:extLst>
                </a:gridCol>
                <a:gridCol w="2447852">
                  <a:extLst>
                    <a:ext uri="{9D8B030D-6E8A-4147-A177-3AD203B41FA5}">
                      <a16:colId xmlns:a16="http://schemas.microsoft.com/office/drawing/2014/main" val="42945989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sz="14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cs typeface="Muli"/>
                          <a:sym typeface="Muli"/>
                          <a:rtl val="0"/>
                        </a:rPr>
                        <a:t>Wijk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cs typeface="Muli"/>
                          <a:sym typeface="Muli"/>
                          <a:rtl val="0"/>
                        </a:rPr>
                        <a:t>Random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u="none" strike="noStrike" cap="none" dirty="0" err="1">
                          <a:solidFill>
                            <a:srgbClr val="C6DAEC"/>
                          </a:solidFill>
                          <a:latin typeface="Muli"/>
                          <a:cs typeface="Muli"/>
                          <a:sym typeface="Muli"/>
                          <a:rtl val="0"/>
                        </a:rPr>
                        <a:t>Greedy</a:t>
                      </a:r>
                      <a:r>
                        <a:rPr lang="nl-NL" sz="14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cs typeface="Muli"/>
                          <a:sym typeface="Muli"/>
                          <a:rtl val="0"/>
                        </a:rPr>
                        <a:t> + </a:t>
                      </a:r>
                      <a:r>
                        <a:rPr lang="nl-NL" sz="1400" b="0" i="0" u="none" strike="noStrike" cap="none" dirty="0" err="1">
                          <a:solidFill>
                            <a:srgbClr val="C6DAEC"/>
                          </a:solidFill>
                          <a:latin typeface="Muli"/>
                          <a:cs typeface="Muli"/>
                          <a:sym typeface="Muli"/>
                          <a:rtl val="0"/>
                        </a:rPr>
                        <a:t>Hillclimber</a:t>
                      </a:r>
                      <a:endParaRPr lang="nl-NL" sz="1400" b="0" i="0" u="none" strike="noStrike" cap="none" dirty="0">
                        <a:solidFill>
                          <a:srgbClr val="C6DAEC"/>
                        </a:solidFill>
                        <a:latin typeface="Muli"/>
                        <a:cs typeface="Muli"/>
                        <a:sym typeface="Muli"/>
                        <a:rtl val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u="none" strike="noStrike" cap="none" dirty="0" err="1">
                          <a:solidFill>
                            <a:srgbClr val="00B050"/>
                          </a:solidFill>
                          <a:latin typeface="Muli"/>
                          <a:cs typeface="Muli"/>
                          <a:sym typeface="Muli"/>
                          <a:rtl val="0"/>
                        </a:rPr>
                        <a:t>Simulated</a:t>
                      </a:r>
                      <a:r>
                        <a:rPr lang="nl-NL" sz="1400" b="0" i="0" u="none" strike="noStrike" cap="none" dirty="0">
                          <a:solidFill>
                            <a:srgbClr val="00B050"/>
                          </a:solidFill>
                          <a:latin typeface="Muli"/>
                          <a:cs typeface="Muli"/>
                          <a:sym typeface="Muli"/>
                          <a:rtl val="0"/>
                        </a:rPr>
                        <a:t> </a:t>
                      </a:r>
                      <a:r>
                        <a:rPr lang="nl-NL" sz="1400" b="0" i="0" u="none" strike="noStrike" cap="none" dirty="0" err="1">
                          <a:solidFill>
                            <a:srgbClr val="00B050"/>
                          </a:solidFill>
                          <a:latin typeface="Muli"/>
                          <a:cs typeface="Muli"/>
                          <a:sym typeface="Muli"/>
                          <a:rtl val="0"/>
                        </a:rPr>
                        <a:t>annealing</a:t>
                      </a:r>
                      <a:endParaRPr lang="nl-NL" sz="1400" b="0" i="0" u="none" strike="noStrike" cap="none" dirty="0">
                        <a:solidFill>
                          <a:srgbClr val="00B050"/>
                        </a:solidFill>
                        <a:latin typeface="Muli"/>
                        <a:cs typeface="Muli"/>
                        <a:sym typeface="Muli"/>
                        <a:rtl val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468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4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cs typeface="Muli"/>
                          <a:sym typeface="Muli"/>
                          <a:rtl val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cs typeface="Muli"/>
                          <a:sym typeface="Muli"/>
                          <a:rtl val="0"/>
                        </a:rPr>
                        <a:t>4786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Cambria Math" panose="02040503050406030204" pitchFamily="18" charset="0"/>
                          <a:cs typeface="Muli"/>
                          <a:sym typeface="Muli"/>
                          <a:rtl val="0"/>
                        </a:rPr>
                        <a:t>3481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u="none" strike="noStrike" cap="none" dirty="0">
                          <a:solidFill>
                            <a:srgbClr val="00B050"/>
                          </a:solidFill>
                          <a:latin typeface="Muli"/>
                          <a:ea typeface="Cambria Math" panose="02040503050406030204" pitchFamily="18" charset="0"/>
                          <a:cs typeface="Muli"/>
                          <a:sym typeface="Muli"/>
                          <a:rtl val="0"/>
                        </a:rPr>
                        <a:t>3452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926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4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cs typeface="Muli"/>
                          <a:sym typeface="Muli"/>
                          <a:rtl val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cs typeface="Muli"/>
                          <a:sym typeface="Muli"/>
                          <a:rtl val="0"/>
                        </a:rPr>
                        <a:t>4219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Cambria Math" panose="02040503050406030204" pitchFamily="18" charset="0"/>
                          <a:cs typeface="Muli"/>
                          <a:sym typeface="Muli"/>
                          <a:rtl val="0"/>
                        </a:rPr>
                        <a:t>2320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u="none" strike="noStrike" cap="none" dirty="0">
                          <a:solidFill>
                            <a:srgbClr val="00B050"/>
                          </a:solidFill>
                          <a:latin typeface="Muli"/>
                          <a:ea typeface="Cambria Math" panose="02040503050406030204" pitchFamily="18" charset="0"/>
                          <a:cs typeface="Muli"/>
                          <a:sym typeface="Muli"/>
                          <a:rtl val="0"/>
                        </a:rPr>
                        <a:t>2310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082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4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cs typeface="Muli"/>
                          <a:sym typeface="Muli"/>
                          <a:rtl val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cs typeface="Muli"/>
                          <a:sym typeface="Muli"/>
                          <a:rtl val="0"/>
                        </a:rPr>
                        <a:t>3212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Cambria Math" panose="02040503050406030204" pitchFamily="18" charset="0"/>
                          <a:cs typeface="Muli"/>
                          <a:sym typeface="Muli"/>
                          <a:rtl val="0"/>
                        </a:rPr>
                        <a:t>2385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u="none" strike="noStrike" cap="none" dirty="0">
                          <a:solidFill>
                            <a:srgbClr val="00B050"/>
                          </a:solidFill>
                          <a:latin typeface="Muli"/>
                          <a:ea typeface="Cambria Math" panose="02040503050406030204" pitchFamily="18" charset="0"/>
                          <a:cs typeface="Muli"/>
                          <a:sym typeface="Muli"/>
                          <a:rtl val="0"/>
                        </a:rPr>
                        <a:t>2091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6682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174081"/>
      </p:ext>
    </p:extLst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Shape 1519"/>
          <p:cNvSpPr txBox="1">
            <a:spLocks noGrp="1"/>
          </p:cNvSpPr>
          <p:nvPr>
            <p:ph type="title"/>
          </p:nvPr>
        </p:nvSpPr>
        <p:spPr>
          <a:xfrm>
            <a:off x="1985546" y="1125097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/>
              <a:t>Verplaatsen</a:t>
            </a:r>
            <a:r>
              <a:rPr lang="en-US" dirty="0"/>
              <a:t> </a:t>
            </a:r>
            <a:r>
              <a:rPr lang="en-US" dirty="0" err="1"/>
              <a:t>Batterijen</a:t>
            </a:r>
            <a:endParaRPr lang="en" dirty="0"/>
          </a:p>
        </p:txBody>
      </p:sp>
      <p:sp>
        <p:nvSpPr>
          <p:cNvPr id="1520" name="Shape 1520"/>
          <p:cNvSpPr txBox="1">
            <a:spLocks noGrp="1"/>
          </p:cNvSpPr>
          <p:nvPr>
            <p:ph type="body" idx="1"/>
          </p:nvPr>
        </p:nvSpPr>
        <p:spPr>
          <a:xfrm>
            <a:off x="92923" y="2200717"/>
            <a:ext cx="5827429" cy="254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buFontTx/>
              <a:buChar char="-"/>
            </a:pPr>
            <a:r>
              <a:rPr lang="nl-NL" dirty="0"/>
              <a:t>Batterijen hadden een </a:t>
            </a:r>
            <a:r>
              <a:rPr lang="nl-NL" dirty="0" err="1"/>
              <a:t>fixed</a:t>
            </a:r>
            <a:r>
              <a:rPr lang="nl-NL" dirty="0"/>
              <a:t> positie</a:t>
            </a:r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r>
              <a:rPr lang="nl-NL" dirty="0"/>
              <a:t>Mogen nu worden geplaatst om resultaat te optimaliseren</a:t>
            </a:r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nl-NL" dirty="0"/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nl-NL" dirty="0"/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nl-NL" dirty="0"/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r>
              <a:rPr lang="nl-NL" dirty="0"/>
              <a:t>Lagere minimum </a:t>
            </a:r>
            <a:r>
              <a:rPr lang="nl-NL" dirty="0" err="1"/>
              <a:t>bounds</a:t>
            </a:r>
            <a:r>
              <a:rPr lang="nl-NL" dirty="0"/>
              <a:t> = betere resultaten ?</a:t>
            </a:r>
          </a:p>
          <a:p>
            <a:pPr lvl="0" rtl="0">
              <a:spcBef>
                <a:spcPts val="0"/>
              </a:spcBef>
              <a:buNone/>
            </a:pPr>
            <a:endParaRPr lang="nl-NL" dirty="0"/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nl-NL" dirty="0"/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nl-NL" dirty="0"/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nl-NL" dirty="0"/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nl-NL" dirty="0"/>
          </a:p>
          <a:p>
            <a:pPr lvl="0">
              <a:buNone/>
            </a:pPr>
            <a:endParaRPr lang="nl-NL" dirty="0"/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en" dirty="0"/>
          </a:p>
        </p:txBody>
      </p:sp>
      <p:sp>
        <p:nvSpPr>
          <p:cNvPr id="5" name="Pijl links 4">
            <a:extLst>
              <a:ext uri="{FF2B5EF4-FFF2-40B4-BE49-F238E27FC236}">
                <a16:creationId xmlns:a16="http://schemas.microsoft.com/office/drawing/2014/main" id="{333F0659-2397-804C-A4D5-C16795AE60CE}"/>
              </a:ext>
            </a:extLst>
          </p:cNvPr>
          <p:cNvSpPr/>
          <p:nvPr/>
        </p:nvSpPr>
        <p:spPr>
          <a:xfrm>
            <a:off x="4178293" y="3276336"/>
            <a:ext cx="558807" cy="393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Actieknop: Help 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4929970B-89D8-5D40-9C8E-613817A966CC}"/>
              </a:ext>
            </a:extLst>
          </p:cNvPr>
          <p:cNvSpPr/>
          <p:nvPr/>
        </p:nvSpPr>
        <p:spPr>
          <a:xfrm>
            <a:off x="5338782" y="2930179"/>
            <a:ext cx="1285822" cy="1207358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1114617"/>
      </p:ext>
    </p:extLst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Shape 1519"/>
          <p:cNvSpPr txBox="1">
            <a:spLocks noGrp="1"/>
          </p:cNvSpPr>
          <p:nvPr>
            <p:ph type="title"/>
          </p:nvPr>
        </p:nvSpPr>
        <p:spPr>
          <a:xfrm>
            <a:off x="1985546" y="1125097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/>
              <a:t>Verplaatsen</a:t>
            </a:r>
            <a:r>
              <a:rPr lang="en-US" dirty="0"/>
              <a:t> </a:t>
            </a:r>
            <a:r>
              <a:rPr lang="en-US" dirty="0" err="1"/>
              <a:t>Batterijen</a:t>
            </a:r>
            <a:endParaRPr lang="en" dirty="0"/>
          </a:p>
        </p:txBody>
      </p:sp>
      <p:sp>
        <p:nvSpPr>
          <p:cNvPr id="1520" name="Shape 1520"/>
          <p:cNvSpPr txBox="1">
            <a:spLocks noGrp="1"/>
          </p:cNvSpPr>
          <p:nvPr>
            <p:ph type="body" idx="1"/>
          </p:nvPr>
        </p:nvSpPr>
        <p:spPr>
          <a:xfrm>
            <a:off x="92923" y="2200717"/>
            <a:ext cx="5827429" cy="254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buFontTx/>
              <a:buChar char="-"/>
            </a:pPr>
            <a:r>
              <a:rPr lang="nl-NL" dirty="0"/>
              <a:t>Batterijen hadden een </a:t>
            </a:r>
            <a:r>
              <a:rPr lang="nl-NL" dirty="0" err="1"/>
              <a:t>fixed</a:t>
            </a:r>
            <a:r>
              <a:rPr lang="nl-NL" dirty="0"/>
              <a:t> positie</a:t>
            </a:r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r>
              <a:rPr lang="nl-NL" dirty="0"/>
              <a:t>Mogen nu worden geplaatst om resultaat te optimaliseren</a:t>
            </a:r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nl-NL" dirty="0"/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nl-NL" dirty="0"/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nl-NL" dirty="0"/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r>
              <a:rPr lang="nl-NL" dirty="0"/>
              <a:t>Lagere minimum </a:t>
            </a:r>
            <a:r>
              <a:rPr lang="nl-NL" dirty="0" err="1"/>
              <a:t>bounds</a:t>
            </a:r>
            <a:r>
              <a:rPr lang="nl-NL" dirty="0"/>
              <a:t> = betere resultaten ?</a:t>
            </a:r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nl-NL" dirty="0"/>
          </a:p>
          <a:p>
            <a:pPr lvl="0" rtl="0">
              <a:spcBef>
                <a:spcPts val="0"/>
              </a:spcBef>
              <a:buNone/>
            </a:pPr>
            <a:r>
              <a:rPr lang="nl-NL" dirty="0"/>
              <a:t>	Ja! </a:t>
            </a:r>
          </a:p>
          <a:p>
            <a:pPr lvl="0" rtl="0">
              <a:spcBef>
                <a:spcPts val="0"/>
              </a:spcBef>
              <a:buNone/>
            </a:pPr>
            <a:endParaRPr lang="nl-NL" dirty="0"/>
          </a:p>
          <a:p>
            <a:pPr marL="285750" indent="-285750"/>
            <a:r>
              <a:rPr lang="nl-NL" dirty="0"/>
              <a:t>Op zoek naar lage </a:t>
            </a:r>
            <a:r>
              <a:rPr lang="nl-NL" dirty="0" err="1"/>
              <a:t>bounds</a:t>
            </a:r>
            <a:endParaRPr lang="nl-NL" dirty="0"/>
          </a:p>
          <a:p>
            <a:pPr lvl="0" rtl="0">
              <a:spcBef>
                <a:spcPts val="0"/>
              </a:spcBef>
              <a:buNone/>
            </a:pPr>
            <a:endParaRPr lang="nl-NL" dirty="0"/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nl-NL" dirty="0"/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nl-NL" dirty="0"/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nl-NL" dirty="0"/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nl-NL" dirty="0"/>
          </a:p>
          <a:p>
            <a:pPr lvl="0">
              <a:buNone/>
            </a:pPr>
            <a:endParaRPr lang="nl-NL" dirty="0"/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en" dirty="0"/>
          </a:p>
        </p:txBody>
      </p:sp>
      <p:sp>
        <p:nvSpPr>
          <p:cNvPr id="5" name="Pijl links 4">
            <a:extLst>
              <a:ext uri="{FF2B5EF4-FFF2-40B4-BE49-F238E27FC236}">
                <a16:creationId xmlns:a16="http://schemas.microsoft.com/office/drawing/2014/main" id="{333F0659-2397-804C-A4D5-C16795AE60CE}"/>
              </a:ext>
            </a:extLst>
          </p:cNvPr>
          <p:cNvSpPr/>
          <p:nvPr/>
        </p:nvSpPr>
        <p:spPr>
          <a:xfrm>
            <a:off x="4178293" y="3276336"/>
            <a:ext cx="558807" cy="393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Actieknop: Help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7045DB1-2023-CE49-97EA-E87D32AE3E78}"/>
              </a:ext>
            </a:extLst>
          </p:cNvPr>
          <p:cNvSpPr/>
          <p:nvPr/>
        </p:nvSpPr>
        <p:spPr>
          <a:xfrm>
            <a:off x="5338782" y="2930179"/>
            <a:ext cx="1285822" cy="1207358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D0149B3-4F96-944F-BA56-96E99DAD7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301" y="2379356"/>
            <a:ext cx="3621090" cy="258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83778"/>
      </p:ext>
    </p:extLst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Shape 1572"/>
          <p:cNvSpPr txBox="1">
            <a:spLocks noGrp="1"/>
          </p:cNvSpPr>
          <p:nvPr>
            <p:ph type="ctrTitle" idx="4294967295"/>
          </p:nvPr>
        </p:nvSpPr>
        <p:spPr>
          <a:xfrm>
            <a:off x="1562745" y="536250"/>
            <a:ext cx="6354705" cy="64777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dirty="0">
                <a:sym typeface="Muli"/>
              </a:rPr>
              <a:t>Random </a:t>
            </a:r>
            <a:r>
              <a:rPr lang="en-US" dirty="0" err="1">
                <a:sym typeface="Muli"/>
              </a:rPr>
              <a:t>locaties</a:t>
            </a:r>
            <a:endParaRPr lang="en" dirty="0">
              <a:sym typeface="Muli"/>
            </a:endParaRPr>
          </a:p>
        </p:txBody>
      </p:sp>
      <p:sp>
        <p:nvSpPr>
          <p:cNvPr id="1577" name="Shape 1577"/>
          <p:cNvSpPr txBox="1">
            <a:spLocks noGrp="1"/>
          </p:cNvSpPr>
          <p:nvPr>
            <p:ph type="subTitle" idx="4294967295"/>
          </p:nvPr>
        </p:nvSpPr>
        <p:spPr>
          <a:xfrm>
            <a:off x="1562745" y="1184024"/>
            <a:ext cx="7772400" cy="66556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spcBef>
                <a:spcPts val="0"/>
              </a:spcBef>
            </a:pPr>
            <a:r>
              <a:rPr lang="en" dirty="0"/>
              <a:t>20000 Random </a:t>
            </a:r>
            <a:r>
              <a:rPr lang="en" dirty="0" err="1"/>
              <a:t>locaties</a:t>
            </a:r>
            <a:r>
              <a:rPr lang="en" dirty="0"/>
              <a:t> </a:t>
            </a:r>
          </a:p>
          <a:p>
            <a:pPr marL="285750" indent="-285750">
              <a:spcBef>
                <a:spcPts val="0"/>
              </a:spcBef>
            </a:pPr>
            <a:r>
              <a:rPr lang="en" dirty="0"/>
              <a:t>Greedy </a:t>
            </a:r>
            <a:r>
              <a:rPr lang="en" dirty="0" err="1"/>
              <a:t>huizen</a:t>
            </a:r>
            <a:r>
              <a:rPr lang="en" dirty="0"/>
              <a:t> </a:t>
            </a:r>
            <a:r>
              <a:rPr lang="en" dirty="0" err="1"/>
              <a:t>toegewezen</a:t>
            </a:r>
            <a:r>
              <a:rPr lang="en" dirty="0"/>
              <a:t> </a:t>
            </a:r>
            <a:r>
              <a:rPr lang="en" dirty="0" err="1"/>
              <a:t>aan</a:t>
            </a:r>
            <a:r>
              <a:rPr lang="en" dirty="0"/>
              <a:t> </a:t>
            </a:r>
            <a:r>
              <a:rPr lang="en" dirty="0" err="1"/>
              <a:t>batterijen</a:t>
            </a:r>
            <a:endParaRPr lang="en" dirty="0"/>
          </a:p>
          <a:p>
            <a:pPr marL="285750" indent="-285750">
              <a:spcBef>
                <a:spcPts val="0"/>
              </a:spcBef>
            </a:pPr>
            <a:r>
              <a:rPr lang="en" dirty="0"/>
              <a:t>Hillclimber (2 </a:t>
            </a:r>
            <a:r>
              <a:rPr lang="en" dirty="0" err="1"/>
              <a:t>Opt</a:t>
            </a:r>
            <a:r>
              <a:rPr lang="en" dirty="0"/>
              <a:t> </a:t>
            </a:r>
            <a:r>
              <a:rPr lang="en" dirty="0" err="1"/>
              <a:t>huizen</a:t>
            </a:r>
            <a:r>
              <a:rPr lang="en" dirty="0"/>
              <a:t> switch) om </a:t>
            </a:r>
            <a:r>
              <a:rPr lang="en" dirty="0" err="1"/>
              <a:t>resultaten</a:t>
            </a:r>
            <a:r>
              <a:rPr lang="en" dirty="0"/>
              <a:t> </a:t>
            </a:r>
            <a:r>
              <a:rPr lang="en" dirty="0" err="1"/>
              <a:t>te</a:t>
            </a:r>
            <a:r>
              <a:rPr lang="en" dirty="0"/>
              <a:t> </a:t>
            </a:r>
            <a:r>
              <a:rPr lang="en" dirty="0" err="1"/>
              <a:t>verbeteren</a:t>
            </a:r>
            <a:endParaRPr lang="en" dirty="0"/>
          </a:p>
          <a:p>
            <a:pPr marL="285750" indent="-285750">
              <a:spcBef>
                <a:spcPts val="0"/>
              </a:spcBef>
            </a:pPr>
            <a:endParaRPr lang="en" dirty="0"/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6E6DC08A-6F70-E54C-8430-F8166371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295371"/>
              </p:ext>
            </p:extLst>
          </p:nvPr>
        </p:nvGraphicFramePr>
        <p:xfrm>
          <a:off x="1172901" y="2125661"/>
          <a:ext cx="6096000" cy="1441812"/>
        </p:xfrm>
        <a:graphic>
          <a:graphicData uri="http://schemas.openxmlformats.org/drawingml/2006/table">
            <a:tbl>
              <a:tblPr firstRow="1" bandRow="1">
                <a:tableStyleId>{1B4E590F-EDE6-436B-B223-9F0DE407BDC3}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19260554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6101723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22274151"/>
                    </a:ext>
                  </a:extLst>
                </a:gridCol>
              </a:tblGrid>
              <a:tr h="329292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Wijk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Resultaat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Minimum </a:t>
                      </a:r>
                      <a:r>
                        <a:rPr lang="nl-NL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bound</a:t>
                      </a:r>
                      <a:endParaRPr lang="nl-NL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421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1957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1817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815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2092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1851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971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2047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1822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502747"/>
                  </a:ext>
                </a:extLst>
              </a:tr>
            </a:tbl>
          </a:graphicData>
        </a:graphic>
      </p:graphicFrame>
      <p:sp>
        <p:nvSpPr>
          <p:cNvPr id="10" name="Shape 1572">
            <a:extLst>
              <a:ext uri="{FF2B5EF4-FFF2-40B4-BE49-F238E27FC236}">
                <a16:creationId xmlns:a16="http://schemas.microsoft.com/office/drawing/2014/main" id="{9E85D27F-380F-304A-98C4-B84CFC813263}"/>
              </a:ext>
            </a:extLst>
          </p:cNvPr>
          <p:cNvSpPr txBox="1">
            <a:spLocks/>
          </p:cNvSpPr>
          <p:nvPr/>
        </p:nvSpPr>
        <p:spPr>
          <a:xfrm>
            <a:off x="5275877" y="4303900"/>
            <a:ext cx="3986048" cy="5627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14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+- 8500</a:t>
            </a:r>
            <a:endParaRPr lang="en" sz="1400" b="1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" name="Shape 1572">
            <a:extLst>
              <a:ext uri="{FF2B5EF4-FFF2-40B4-BE49-F238E27FC236}">
                <a16:creationId xmlns:a16="http://schemas.microsoft.com/office/drawing/2014/main" id="{E6468907-D4F3-6947-A5C1-839D68DA9BF5}"/>
              </a:ext>
            </a:extLst>
          </p:cNvPr>
          <p:cNvSpPr txBox="1">
            <a:spLocks/>
          </p:cNvSpPr>
          <p:nvPr/>
        </p:nvSpPr>
        <p:spPr>
          <a:xfrm>
            <a:off x="2474804" y="3710121"/>
            <a:ext cx="3986048" cy="5627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1400" b="1" dirty="0" err="1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Resultaat</a:t>
            </a:r>
            <a:r>
              <a:rPr lang="en-US" sz="14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 tov Oude bounds</a:t>
            </a:r>
            <a:endParaRPr lang="en" sz="1400" b="1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" name="Shape 1572">
            <a:extLst>
              <a:ext uri="{FF2B5EF4-FFF2-40B4-BE49-F238E27FC236}">
                <a16:creationId xmlns:a16="http://schemas.microsoft.com/office/drawing/2014/main" id="{664EBA0B-F95F-A343-B6A3-D7EB5BFE740C}"/>
              </a:ext>
            </a:extLst>
          </p:cNvPr>
          <p:cNvSpPr txBox="1">
            <a:spLocks/>
          </p:cNvSpPr>
          <p:nvPr/>
        </p:nvSpPr>
        <p:spPr>
          <a:xfrm>
            <a:off x="-117924" y="4303900"/>
            <a:ext cx="3986048" cy="5627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14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 +- 2000</a:t>
            </a:r>
            <a:endParaRPr lang="en" sz="1400" b="1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322671C2-B477-324A-9E58-B1676961EF96}"/>
              </a:ext>
            </a:extLst>
          </p:cNvPr>
          <p:cNvCxnSpPr/>
          <p:nvPr/>
        </p:nvCxnSpPr>
        <p:spPr>
          <a:xfrm>
            <a:off x="2083443" y="4423000"/>
            <a:ext cx="518545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achebekje 11">
            <a:extLst>
              <a:ext uri="{FF2B5EF4-FFF2-40B4-BE49-F238E27FC236}">
                <a16:creationId xmlns:a16="http://schemas.microsoft.com/office/drawing/2014/main" id="{4B5902B9-1595-9243-B24A-D5835CE400B0}"/>
              </a:ext>
            </a:extLst>
          </p:cNvPr>
          <p:cNvSpPr/>
          <p:nvPr/>
        </p:nvSpPr>
        <p:spPr>
          <a:xfrm>
            <a:off x="2121715" y="4230807"/>
            <a:ext cx="353089" cy="339198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3447588"/>
      </p:ext>
    </p:extLst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Shape 1572"/>
          <p:cNvSpPr txBox="1">
            <a:spLocks noGrp="1"/>
          </p:cNvSpPr>
          <p:nvPr>
            <p:ph type="ctrTitle" idx="4294967295"/>
          </p:nvPr>
        </p:nvSpPr>
        <p:spPr>
          <a:xfrm>
            <a:off x="2083443" y="116020"/>
            <a:ext cx="6354705" cy="64777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dirty="0" err="1">
                <a:sym typeface="Muli"/>
              </a:rPr>
              <a:t>Kmeans</a:t>
            </a:r>
            <a:r>
              <a:rPr lang="en-US" dirty="0">
                <a:sym typeface="Muli"/>
              </a:rPr>
              <a:t> cluster </a:t>
            </a:r>
            <a:r>
              <a:rPr lang="en-US" dirty="0" err="1">
                <a:sym typeface="Muli"/>
              </a:rPr>
              <a:t>locaties</a:t>
            </a:r>
            <a:endParaRPr lang="en" dirty="0">
              <a:sym typeface="Muli"/>
            </a:endParaRPr>
          </a:p>
        </p:txBody>
      </p:sp>
      <p:sp>
        <p:nvSpPr>
          <p:cNvPr id="1577" name="Shape 1577"/>
          <p:cNvSpPr txBox="1">
            <a:spLocks noGrp="1"/>
          </p:cNvSpPr>
          <p:nvPr>
            <p:ph type="subTitle" idx="4294967295"/>
          </p:nvPr>
        </p:nvSpPr>
        <p:spPr>
          <a:xfrm>
            <a:off x="1489525" y="727992"/>
            <a:ext cx="7772400" cy="111689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spcBef>
                <a:spcPts val="0"/>
              </a:spcBef>
            </a:pPr>
            <a:r>
              <a:rPr lang="en" dirty="0"/>
              <a:t>K</a:t>
            </a:r>
            <a:r>
              <a:rPr lang="nl-NL" dirty="0"/>
              <a:t>Means 5 optimale cluster locaties t</a:t>
            </a:r>
          </a:p>
          <a:p>
            <a:pPr marL="285750" indent="-285750">
              <a:spcBef>
                <a:spcPts val="0"/>
              </a:spcBef>
            </a:pPr>
            <a:r>
              <a:rPr lang="nl-NL" dirty="0"/>
              <a:t>Batterijen plaatsen op optimale clusterlocaties</a:t>
            </a:r>
            <a:endParaRPr lang="en" dirty="0"/>
          </a:p>
          <a:p>
            <a:pPr marL="285750" indent="-285750">
              <a:spcBef>
                <a:spcPts val="0"/>
              </a:spcBef>
            </a:pPr>
            <a:r>
              <a:rPr lang="en" dirty="0"/>
              <a:t>10.000 </a:t>
            </a:r>
            <a:r>
              <a:rPr lang="en" dirty="0" err="1"/>
              <a:t>clusterruns</a:t>
            </a:r>
            <a:r>
              <a:rPr lang="en" dirty="0"/>
              <a:t> &gt; </a:t>
            </a:r>
            <a:r>
              <a:rPr lang="en" dirty="0" err="1"/>
              <a:t>resultaat</a:t>
            </a:r>
            <a:r>
              <a:rPr lang="en" dirty="0"/>
              <a:t> met </a:t>
            </a:r>
            <a:r>
              <a:rPr lang="en" dirty="0" err="1"/>
              <a:t>laagste</a:t>
            </a:r>
            <a:r>
              <a:rPr lang="en" dirty="0"/>
              <a:t> </a:t>
            </a:r>
            <a:r>
              <a:rPr lang="en" dirty="0" err="1"/>
              <a:t>minimumbound</a:t>
            </a:r>
            <a:r>
              <a:rPr lang="en" dirty="0"/>
              <a:t> </a:t>
            </a:r>
            <a:r>
              <a:rPr lang="en" dirty="0" err="1"/>
              <a:t>gebruikt</a:t>
            </a:r>
            <a:endParaRPr lang="en" dirty="0"/>
          </a:p>
          <a:p>
            <a:pPr marL="285750" indent="-285750">
              <a:spcBef>
                <a:spcPts val="0"/>
              </a:spcBef>
            </a:pPr>
            <a:r>
              <a:rPr lang="en" dirty="0" err="1"/>
              <a:t>Beste</a:t>
            </a:r>
            <a:r>
              <a:rPr lang="en" dirty="0"/>
              <a:t> </a:t>
            </a:r>
            <a:r>
              <a:rPr lang="en" dirty="0" err="1"/>
              <a:t>resultaat</a:t>
            </a:r>
            <a:r>
              <a:rPr lang="en" dirty="0"/>
              <a:t> van </a:t>
            </a:r>
            <a:r>
              <a:rPr lang="en" dirty="0" err="1"/>
              <a:t>alle</a:t>
            </a:r>
            <a:r>
              <a:rPr lang="en" dirty="0"/>
              <a:t> </a:t>
            </a:r>
            <a:r>
              <a:rPr lang="en" dirty="0" err="1"/>
              <a:t>algoritmes</a:t>
            </a:r>
            <a:endParaRPr lang="en" dirty="0"/>
          </a:p>
          <a:p>
            <a:pPr marL="285750" indent="-285750">
              <a:spcBef>
                <a:spcPts val="0"/>
              </a:spcBef>
            </a:pPr>
            <a:endParaRPr lang="en" dirty="0"/>
          </a:p>
          <a:p>
            <a:pPr>
              <a:spcBef>
                <a:spcPts val="0"/>
              </a:spcBef>
              <a:buNone/>
            </a:pPr>
            <a:endParaRPr lang="en" dirty="0"/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6E6DC08A-6F70-E54C-8430-F8166371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607897"/>
              </p:ext>
            </p:extLst>
          </p:nvPr>
        </p:nvGraphicFramePr>
        <p:xfrm>
          <a:off x="744040" y="2353485"/>
          <a:ext cx="7447575" cy="1441812"/>
        </p:xfrm>
        <a:graphic>
          <a:graphicData uri="http://schemas.openxmlformats.org/drawingml/2006/table">
            <a:tbl>
              <a:tblPr firstRow="1" bandRow="1">
                <a:tableStyleId>{1B4E590F-EDE6-436B-B223-9F0DE407BDC3}</a:tableStyleId>
              </a:tblPr>
              <a:tblGrid>
                <a:gridCol w="2482525">
                  <a:extLst>
                    <a:ext uri="{9D8B030D-6E8A-4147-A177-3AD203B41FA5}">
                      <a16:colId xmlns:a16="http://schemas.microsoft.com/office/drawing/2014/main" val="3192605549"/>
                    </a:ext>
                  </a:extLst>
                </a:gridCol>
                <a:gridCol w="2482525">
                  <a:extLst>
                    <a:ext uri="{9D8B030D-6E8A-4147-A177-3AD203B41FA5}">
                      <a16:colId xmlns:a16="http://schemas.microsoft.com/office/drawing/2014/main" val="1761017237"/>
                    </a:ext>
                  </a:extLst>
                </a:gridCol>
                <a:gridCol w="2482525">
                  <a:extLst>
                    <a:ext uri="{9D8B030D-6E8A-4147-A177-3AD203B41FA5}">
                      <a16:colId xmlns:a16="http://schemas.microsoft.com/office/drawing/2014/main" val="2784955944"/>
                    </a:ext>
                  </a:extLst>
                </a:gridCol>
              </a:tblGrid>
              <a:tr h="329292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Wijk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Resultaat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Bound</a:t>
                      </a:r>
                      <a:endParaRPr lang="nl-NL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421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1579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815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1657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1624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971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1729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1638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502747"/>
                  </a:ext>
                </a:extLst>
              </a:tr>
            </a:tbl>
          </a:graphicData>
        </a:graphic>
      </p:graphicFrame>
      <p:sp>
        <p:nvSpPr>
          <p:cNvPr id="10" name="Shape 1572">
            <a:extLst>
              <a:ext uri="{FF2B5EF4-FFF2-40B4-BE49-F238E27FC236}">
                <a16:creationId xmlns:a16="http://schemas.microsoft.com/office/drawing/2014/main" id="{9E85D27F-380F-304A-98C4-B84CFC813263}"/>
              </a:ext>
            </a:extLst>
          </p:cNvPr>
          <p:cNvSpPr txBox="1">
            <a:spLocks/>
          </p:cNvSpPr>
          <p:nvPr/>
        </p:nvSpPr>
        <p:spPr>
          <a:xfrm>
            <a:off x="5275877" y="4303900"/>
            <a:ext cx="3986048" cy="5627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14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+- 8500</a:t>
            </a:r>
            <a:endParaRPr lang="en" sz="1400" b="1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" name="Shape 1572">
            <a:extLst>
              <a:ext uri="{FF2B5EF4-FFF2-40B4-BE49-F238E27FC236}">
                <a16:creationId xmlns:a16="http://schemas.microsoft.com/office/drawing/2014/main" id="{E6468907-D4F3-6947-A5C1-839D68DA9BF5}"/>
              </a:ext>
            </a:extLst>
          </p:cNvPr>
          <p:cNvSpPr txBox="1">
            <a:spLocks/>
          </p:cNvSpPr>
          <p:nvPr/>
        </p:nvSpPr>
        <p:spPr>
          <a:xfrm>
            <a:off x="2474804" y="3710121"/>
            <a:ext cx="3986048" cy="5627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1400" b="1" dirty="0" err="1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Resultaat</a:t>
            </a:r>
            <a:r>
              <a:rPr lang="en-US" sz="14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 tov Oude bounds</a:t>
            </a:r>
            <a:endParaRPr lang="en" sz="1400" b="1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" name="Shape 1572">
            <a:extLst>
              <a:ext uri="{FF2B5EF4-FFF2-40B4-BE49-F238E27FC236}">
                <a16:creationId xmlns:a16="http://schemas.microsoft.com/office/drawing/2014/main" id="{664EBA0B-F95F-A343-B6A3-D7EB5BFE740C}"/>
              </a:ext>
            </a:extLst>
          </p:cNvPr>
          <p:cNvSpPr txBox="1">
            <a:spLocks/>
          </p:cNvSpPr>
          <p:nvPr/>
        </p:nvSpPr>
        <p:spPr>
          <a:xfrm>
            <a:off x="-117924" y="4303900"/>
            <a:ext cx="3986048" cy="5627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14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 +- 2000</a:t>
            </a:r>
            <a:endParaRPr lang="en" sz="1400" b="1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322671C2-B477-324A-9E58-B1676961EF96}"/>
              </a:ext>
            </a:extLst>
          </p:cNvPr>
          <p:cNvCxnSpPr/>
          <p:nvPr/>
        </p:nvCxnSpPr>
        <p:spPr>
          <a:xfrm>
            <a:off x="2083443" y="4423000"/>
            <a:ext cx="518545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achebekje 11">
            <a:extLst>
              <a:ext uri="{FF2B5EF4-FFF2-40B4-BE49-F238E27FC236}">
                <a16:creationId xmlns:a16="http://schemas.microsoft.com/office/drawing/2014/main" id="{4B5902B9-1595-9243-B24A-D5835CE400B0}"/>
              </a:ext>
            </a:extLst>
          </p:cNvPr>
          <p:cNvSpPr/>
          <p:nvPr/>
        </p:nvSpPr>
        <p:spPr>
          <a:xfrm>
            <a:off x="1079789" y="4220657"/>
            <a:ext cx="353089" cy="339198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5390522"/>
      </p:ext>
    </p:extLst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DC932E-29EA-2440-9296-A1BDE0917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4000" y="743662"/>
            <a:ext cx="5581200" cy="645300"/>
          </a:xfrm>
        </p:spPr>
        <p:txBody>
          <a:bodyPr/>
          <a:lstStyle/>
          <a:p>
            <a:r>
              <a:rPr lang="nl-NL" dirty="0" err="1"/>
              <a:t>To</a:t>
            </a:r>
            <a:r>
              <a:rPr lang="nl-NL" dirty="0"/>
              <a:t> do vanmiddag </a:t>
            </a:r>
            <a:r>
              <a:rPr lang="nl-NL" dirty="0">
                <a:sym typeface="Wingdings" pitchFamily="2" charset="2"/>
              </a:rPr>
              <a:t>:) :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6A39F4E-07BF-2C4F-A24A-4975D874C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4000" y="1239900"/>
            <a:ext cx="6229383" cy="2663699"/>
          </a:xfrm>
        </p:spPr>
        <p:txBody>
          <a:bodyPr/>
          <a:lstStyle/>
          <a:p>
            <a:pPr>
              <a:buNone/>
            </a:pPr>
            <a:endParaRPr lang="nl-NL" dirty="0"/>
          </a:p>
          <a:p>
            <a:r>
              <a:rPr lang="nl-NL" dirty="0"/>
              <a:t> Verschillende </a:t>
            </a:r>
            <a:r>
              <a:rPr lang="nl-NL" dirty="0" err="1"/>
              <a:t>koelschemas</a:t>
            </a:r>
            <a:r>
              <a:rPr lang="nl-NL" dirty="0"/>
              <a:t> uitproberen</a:t>
            </a:r>
          </a:p>
          <a:p>
            <a:endParaRPr lang="nl-NL" dirty="0"/>
          </a:p>
          <a:p>
            <a:r>
              <a:rPr lang="nl-NL" dirty="0"/>
              <a:t> Verschillende batterijen invoegen in de </a:t>
            </a:r>
            <a:r>
              <a:rPr lang="nl-NL" dirty="0" err="1"/>
              <a:t>grid</a:t>
            </a:r>
            <a:endParaRPr lang="nl-NL" dirty="0"/>
          </a:p>
          <a:p>
            <a:endParaRPr lang="nl-NL" dirty="0"/>
          </a:p>
          <a:p>
            <a:r>
              <a:rPr lang="nl-NL" dirty="0"/>
              <a:t> Compensatieregeling inpassen</a:t>
            </a: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08083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Shape 1669"/>
          <p:cNvSpPr txBox="1">
            <a:spLocks noGrp="1"/>
          </p:cNvSpPr>
          <p:nvPr>
            <p:ph type="ctrTitle" idx="4294967295"/>
          </p:nvPr>
        </p:nvSpPr>
        <p:spPr>
          <a:xfrm>
            <a:off x="3152775" y="1354750"/>
            <a:ext cx="45620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0"/>
              <a:t>Thanks!</a:t>
            </a:r>
          </a:p>
        </p:txBody>
      </p:sp>
      <p:sp>
        <p:nvSpPr>
          <p:cNvPr id="1670" name="Shape 1670"/>
          <p:cNvSpPr txBox="1">
            <a:spLocks noGrp="1"/>
          </p:cNvSpPr>
          <p:nvPr>
            <p:ph type="body" idx="4294967295"/>
          </p:nvPr>
        </p:nvSpPr>
        <p:spPr>
          <a:xfrm>
            <a:off x="3286467" y="2400250"/>
            <a:ext cx="4562099" cy="246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b="1" dirty="0" err="1"/>
              <a:t>Zijn</a:t>
            </a:r>
            <a:r>
              <a:rPr lang="en-US" sz="3600" b="1" dirty="0"/>
              <a:t> </a:t>
            </a:r>
            <a:r>
              <a:rPr lang="en-US" sz="3600" b="1" dirty="0" err="1"/>
              <a:t>er</a:t>
            </a:r>
            <a:r>
              <a:rPr lang="en-US" sz="3600" b="1" dirty="0"/>
              <a:t> </a:t>
            </a:r>
            <a:r>
              <a:rPr lang="en-US" sz="3600" b="1" dirty="0" err="1"/>
              <a:t>nog</a:t>
            </a:r>
            <a:r>
              <a:rPr lang="en-US" sz="3600" b="1" dirty="0"/>
              <a:t> </a:t>
            </a:r>
            <a:r>
              <a:rPr lang="en-US" sz="3600" b="1" dirty="0" err="1"/>
              <a:t>vragen</a:t>
            </a:r>
            <a:r>
              <a:rPr lang="en-US" sz="3600" b="1" dirty="0"/>
              <a:t>?</a:t>
            </a:r>
            <a:endParaRPr lang="en" sz="3600" b="1" dirty="0"/>
          </a:p>
        </p:txBody>
      </p:sp>
      <p:grpSp>
        <p:nvGrpSpPr>
          <p:cNvPr id="1671" name="Shape 1671"/>
          <p:cNvGrpSpPr/>
          <p:nvPr/>
        </p:nvGrpSpPr>
        <p:grpSpPr>
          <a:xfrm flipH="1">
            <a:off x="905355" y="670081"/>
            <a:ext cx="2152304" cy="1864573"/>
            <a:chOff x="4088875" y="1431100"/>
            <a:chExt cx="3293000" cy="2852775"/>
          </a:xfrm>
        </p:grpSpPr>
        <p:sp>
          <p:nvSpPr>
            <p:cNvPr id="1672" name="Shape 1672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3" name="Shape 1673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4" name="Shape 1674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5" name="Shape 1675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6" name="Shape 1676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7" name="Shape 1677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8" name="Shape 1678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9" name="Shape 1679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0" name="Shape 1680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1" name="Shape 1681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2" name="Shape 1682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3" name="Shape 1683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4" name="Shape 1684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5" name="Shape 1685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6" name="Shape 1686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7" name="Shape 1687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8" name="Shape 1688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9" name="Shape 1689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0" name="Shape 1690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1" name="Shape 1691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2" name="Shape 1692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3" name="Shape 1693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4" name="Shape 1694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5" name="Shape 1695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6" name="Shape 1696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7" name="Shape 1697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8" name="Shape 1698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9" name="Shape 1699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0" name="Shape 1700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1" name="Shape 1701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2" name="Shape 1702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3" name="Shape 1703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4" name="Shape 1704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5" name="Shape 1705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6" name="Shape 1706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7" name="Shape 1707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8" name="Shape 1708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9" name="Shape 1709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0" name="Shape 1710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1" name="Shape 1711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2" name="Shape 1712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3" name="Shape 1713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4" name="Shape 1714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5" name="Shape 1715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6" name="Shape 1716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7" name="Shape 1717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8" name="Shape 1718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719" name="Shape 1719"/>
          <p:cNvSpPr/>
          <p:nvPr/>
        </p:nvSpPr>
        <p:spPr>
          <a:xfrm>
            <a:off x="1591718" y="1212579"/>
            <a:ext cx="779560" cy="779560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Shape 1441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chemeClr val="accent6"/>
                </a:solidFill>
              </a:rPr>
              <a:t>Grid</a:t>
            </a:r>
            <a:endParaRPr lang="en" dirty="0">
              <a:solidFill>
                <a:schemeClr val="accent6"/>
              </a:solidFill>
            </a:endParaRPr>
          </a:p>
        </p:txBody>
      </p:sp>
      <p:sp>
        <p:nvSpPr>
          <p:cNvPr id="1442" name="Shape 1442"/>
          <p:cNvSpPr txBox="1">
            <a:spLocks noGrp="1"/>
          </p:cNvSpPr>
          <p:nvPr>
            <p:ph type="body" idx="1"/>
          </p:nvPr>
        </p:nvSpPr>
        <p:spPr>
          <a:xfrm>
            <a:off x="1732700" y="2255124"/>
            <a:ext cx="4944300" cy="1659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Huizen</a:t>
            </a: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Batterijen</a:t>
            </a: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Kabels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680453-C5F4-4962-BBD2-6A60FF657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563" y="1567462"/>
            <a:ext cx="3130115" cy="2354391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Shape 1441"/>
          <p:cNvSpPr txBox="1">
            <a:spLocks noGrp="1"/>
          </p:cNvSpPr>
          <p:nvPr>
            <p:ph type="title"/>
          </p:nvPr>
        </p:nvSpPr>
        <p:spPr>
          <a:xfrm>
            <a:off x="492235" y="2249100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/>
              <a:t>Wijken</a:t>
            </a:r>
            <a:endParaRPr lang="e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42" name="Shape 144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42513" y="2953906"/>
                <a:ext cx="3391437" cy="165990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457200" lvl="0" indent="-228600"/>
                <a:r>
                  <a:rPr lang="en-US" dirty="0"/>
                  <a:t>5 </a:t>
                </a:r>
                <a:r>
                  <a:rPr lang="en-US" dirty="0" err="1"/>
                  <a:t>Batterijen</a:t>
                </a:r>
                <a:r>
                  <a:rPr lang="en-US" dirty="0"/>
                  <a:t> – </a:t>
                </a:r>
                <a:r>
                  <a:rPr lang="en-US" b="1" dirty="0" err="1">
                    <a:solidFill>
                      <a:schemeClr val="accent6"/>
                    </a:solidFill>
                  </a:rPr>
                  <a:t>Capaciteit</a:t>
                </a:r>
                <a:r>
                  <a:rPr lang="en-US" b="1" dirty="0">
                    <a:solidFill>
                      <a:schemeClr val="accent6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nl-N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1500 </a:t>
                </a:r>
              </a:p>
              <a:p>
                <a:pPr marL="228600" lvl="0" rtl="0">
                  <a:spcBef>
                    <a:spcPts val="0"/>
                  </a:spcBef>
                  <a:buNone/>
                </a:pPr>
                <a:endParaRPr lang="en" dirty="0"/>
              </a:p>
              <a:p>
                <a:pPr marL="457200" lvl="0" indent="-228600"/>
                <a:r>
                  <a:rPr lang="en-US" dirty="0">
                    <a:solidFill>
                      <a:schemeClr val="bg1"/>
                    </a:solidFill>
                  </a:rPr>
                  <a:t>150 </a:t>
                </a:r>
                <a:r>
                  <a:rPr lang="en-US" dirty="0" err="1">
                    <a:solidFill>
                      <a:schemeClr val="bg1"/>
                    </a:solidFill>
                  </a:rPr>
                  <a:t>Huizen</a:t>
                </a:r>
                <a:r>
                  <a:rPr lang="en-US" dirty="0">
                    <a:solidFill>
                      <a:schemeClr val="bg1"/>
                    </a:solidFill>
                  </a:rPr>
                  <a:t> – </a:t>
                </a:r>
                <a:r>
                  <a:rPr lang="en-US" b="1" dirty="0">
                    <a:solidFill>
                      <a:schemeClr val="accent6"/>
                    </a:solidFill>
                  </a:rPr>
                  <a:t>Output: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nl-N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/>
                  <a:t>50</a:t>
                </a:r>
                <a:endParaRPr lang="en-US" dirty="0"/>
              </a:p>
              <a:p>
                <a:pPr marL="457200" lvl="0" indent="-228600" rtl="0">
                  <a:spcBef>
                    <a:spcPts val="0"/>
                  </a:spcBef>
                </a:pPr>
                <a:endParaRPr lang="en-US" dirty="0"/>
              </a:p>
              <a:p>
                <a:pPr marL="457200" lvl="0" indent="-228600" rtl="0">
                  <a:spcBef>
                    <a:spcPts val="0"/>
                  </a:spcBef>
                </a:pPr>
                <a:r>
                  <a:rPr lang="en-US" dirty="0" err="1"/>
                  <a:t>Afmetingen</a:t>
                </a:r>
                <a:r>
                  <a:rPr lang="en-US" dirty="0"/>
                  <a:t>: 50 x 50 </a:t>
                </a:r>
              </a:p>
              <a:p>
                <a:pPr marL="457200" lvl="0" indent="-228600" rtl="0">
                  <a:spcBef>
                    <a:spcPts val="0"/>
                  </a:spcBef>
                </a:pPr>
                <a:endParaRPr lang="en-US" dirty="0"/>
              </a:p>
              <a:p>
                <a:pPr marL="457200" lvl="0" indent="-228600" rtl="0">
                  <a:spcBef>
                    <a:spcPts val="0"/>
                  </a:spcBef>
                </a:pPr>
                <a:r>
                  <a:rPr lang="en-US" dirty="0"/>
                  <a:t>3 </a:t>
                </a:r>
                <a:r>
                  <a:rPr lang="en-US" dirty="0" err="1"/>
                  <a:t>verschillende</a:t>
                </a:r>
                <a:r>
                  <a:rPr lang="en-US" dirty="0"/>
                  <a:t> </a:t>
                </a:r>
                <a:r>
                  <a:rPr lang="en-US" dirty="0" err="1"/>
                  <a:t>Wijken</a:t>
                </a:r>
                <a:endParaRPr dirty="0"/>
              </a:p>
            </p:txBody>
          </p:sp>
        </mc:Choice>
        <mc:Fallback>
          <p:sp>
            <p:nvSpPr>
              <p:cNvPr id="1442" name="Shape 144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42513" y="2953906"/>
                <a:ext cx="3391437" cy="1659900"/>
              </a:xfrm>
              <a:prstGeom prst="rect">
                <a:avLst/>
              </a:prstGeom>
              <a:blipFill>
                <a:blip r:embed="rId3"/>
                <a:stretch>
                  <a:fillRect b="-305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C7E3F00-9567-42D3-AC48-68C6AF295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647" y="463269"/>
            <a:ext cx="2166007" cy="1624506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927E4B96-0BE9-2649-BE16-104B64E5F2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0538" y="1030591"/>
            <a:ext cx="2166008" cy="1624506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CD9B6D23-16EB-9F4A-8AE4-867247EEEF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5652" y="2953906"/>
            <a:ext cx="2301766" cy="172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78973"/>
      </p:ext>
    </p:extLst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Shape 1447"/>
          <p:cNvSpPr txBox="1">
            <a:spLocks noGrp="1"/>
          </p:cNvSpPr>
          <p:nvPr>
            <p:ph type="ctrTitle" idx="4294967295"/>
          </p:nvPr>
        </p:nvSpPr>
        <p:spPr>
          <a:xfrm>
            <a:off x="2048021" y="88008"/>
            <a:ext cx="4991099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 dirty="0" err="1"/>
              <a:t>Kosten</a:t>
            </a:r>
            <a:br>
              <a:rPr lang="en-US" sz="4400" dirty="0"/>
            </a:br>
            <a:endParaRPr lang="en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48" name="Shape 1448"/>
              <p:cNvSpPr txBox="1">
                <a:spLocks noGrp="1"/>
              </p:cNvSpPr>
              <p:nvPr>
                <p:ph type="subTitle" idx="4294967295"/>
              </p:nvPr>
            </p:nvSpPr>
            <p:spPr>
              <a:xfrm>
                <a:off x="2048021" y="831631"/>
                <a:ext cx="5528223" cy="644633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342900" indent="-342900">
                  <a:spcBef>
                    <a:spcPts val="0"/>
                  </a:spcBef>
                  <a:buNone/>
                </a:pPr>
                <a:r>
                  <a:rPr lang="nl-NL" sz="1600" dirty="0"/>
                  <a:t>Eerste deel:</a:t>
                </a:r>
              </a:p>
              <a:p>
                <a:pPr marL="342900" indent="-342900">
                  <a:spcBef>
                    <a:spcPts val="0"/>
                  </a:spcBef>
                </a:pPr>
                <a:r>
                  <a:rPr lang="nl-NL" sz="1600" dirty="0"/>
                  <a:t>Kabel per segment: 9</a:t>
                </a:r>
              </a:p>
              <a:p>
                <a:pPr marL="342900" indent="-342900">
                  <a:spcBef>
                    <a:spcPts val="0"/>
                  </a:spcBef>
                </a:pPr>
                <a:r>
                  <a:rPr lang="nl-NL" sz="1600" dirty="0"/>
                  <a:t>Batterij per stuk: 5000  </a:t>
                </a:r>
              </a:p>
              <a:p>
                <a:pPr marL="342900" lvl="3" indent="-342900">
                  <a:spcBef>
                    <a:spcPts val="0"/>
                  </a:spcBef>
                </a:pPr>
                <a:r>
                  <a:rPr lang="nl-NL" sz="1600" dirty="0"/>
                  <a:t>	( </a:t>
                </a:r>
                <a:r>
                  <a:rPr lang="nl-NL" sz="1600" dirty="0" err="1"/>
                  <a:t>Capacitieit</a:t>
                </a:r>
                <a:r>
                  <a:rPr lang="nl-NL" sz="1600" dirty="0"/>
                  <a:t> </a:t>
                </a:r>
                <a14:m>
                  <m:oMath xmlns:m="http://schemas.openxmlformats.org/officeDocument/2006/math">
                    <m:r>
                      <a:rPr lang="nl-NL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nl-NL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1500)</m:t>
                    </m:r>
                  </m:oMath>
                </a14:m>
                <a:endParaRPr lang="nl-NL" sz="1600" dirty="0"/>
              </a:p>
              <a:p>
                <a:pPr>
                  <a:spcBef>
                    <a:spcPts val="0"/>
                  </a:spcBef>
                  <a:buNone/>
                </a:pPr>
                <a:endParaRPr lang="nl-NL" sz="1600" dirty="0"/>
              </a:p>
              <a:p>
                <a:pPr>
                  <a:spcBef>
                    <a:spcPts val="0"/>
                  </a:spcBef>
                  <a:buNone/>
                </a:pPr>
                <a:r>
                  <a:rPr lang="nl-NL" sz="1600" dirty="0"/>
                  <a:t>Laatste deel:</a:t>
                </a:r>
              </a:p>
              <a:p>
                <a:pPr marL="342900" indent="-342900">
                  <a:spcBef>
                    <a:spcPts val="0"/>
                  </a:spcBef>
                </a:pPr>
                <a:r>
                  <a:rPr lang="en-US" sz="1600" dirty="0"/>
                  <a:t>Kabel per segment: 9</a:t>
                </a:r>
              </a:p>
              <a:p>
                <a:pPr marL="342900" indent="-342900">
                  <a:spcBef>
                    <a:spcPts val="0"/>
                  </a:spcBef>
                </a:pPr>
                <a:r>
                  <a:rPr lang="en-US" sz="1600" dirty="0" err="1"/>
                  <a:t>Batterijen</a:t>
                </a:r>
                <a:r>
                  <a:rPr lang="en-US" sz="1600" dirty="0"/>
                  <a:t>: </a:t>
                </a:r>
              </a:p>
              <a:p>
                <a:pPr marL="342900" indent="-342900">
                  <a:spcBef>
                    <a:spcPts val="0"/>
                  </a:spcBef>
                </a:pPr>
                <a:endParaRPr lang="en-US" sz="1600" dirty="0"/>
              </a:p>
              <a:p>
                <a:pPr>
                  <a:spcBef>
                    <a:spcPts val="0"/>
                  </a:spcBef>
                  <a:buNone/>
                </a:pPr>
                <a:r>
                  <a:rPr lang="en-US" sz="1600" dirty="0"/>
                  <a:t> </a:t>
                </a:r>
              </a:p>
              <a:p>
                <a:pPr>
                  <a:spcBef>
                    <a:spcPts val="0"/>
                  </a:spcBef>
                  <a:buNone/>
                </a:pPr>
                <a:endParaRPr lang="en-US" sz="1600" dirty="0"/>
              </a:p>
              <a:p>
                <a:pPr>
                  <a:spcBef>
                    <a:spcPts val="0"/>
                  </a:spcBef>
                  <a:buNone/>
                </a:pPr>
                <a:endParaRPr lang="en-US" sz="1600" dirty="0"/>
              </a:p>
              <a:p>
                <a:pPr lvl="0">
                  <a:spcBef>
                    <a:spcPts val="0"/>
                  </a:spcBef>
                  <a:buNone/>
                </a:pPr>
                <a:endParaRPr lang="en-US" sz="1600" dirty="0"/>
              </a:p>
              <a:p>
                <a:pPr lvl="0">
                  <a:spcBef>
                    <a:spcPts val="0"/>
                  </a:spcBef>
                  <a:buNone/>
                </a:pPr>
                <a:endParaRPr lang="en-US" sz="1600" dirty="0"/>
              </a:p>
              <a:p>
                <a:pPr lvl="0">
                  <a:spcBef>
                    <a:spcPts val="0"/>
                  </a:spcBef>
                  <a:buNone/>
                </a:pPr>
                <a:endParaRPr lang="en-US" sz="1600" dirty="0"/>
              </a:p>
              <a:p>
                <a:pPr lvl="0">
                  <a:spcBef>
                    <a:spcPts val="0"/>
                  </a:spcBef>
                  <a:buNone/>
                </a:pPr>
                <a:endParaRPr lang="en" sz="1600" dirty="0"/>
              </a:p>
              <a:p>
                <a:pPr lvl="0" rtl="0">
                  <a:spcBef>
                    <a:spcPts val="0"/>
                  </a:spcBef>
                  <a:buNone/>
                </a:pPr>
                <a:endParaRPr lang="en-US" sz="1600" dirty="0"/>
              </a:p>
            </p:txBody>
          </p:sp>
        </mc:Choice>
        <mc:Fallback>
          <p:sp>
            <p:nvSpPr>
              <p:cNvPr id="1448" name="Shape 144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2048021" y="831631"/>
                <a:ext cx="5528223" cy="644633"/>
              </a:xfrm>
              <a:prstGeom prst="rect">
                <a:avLst/>
              </a:prstGeom>
              <a:blipFill>
                <a:blip r:embed="rId3"/>
                <a:stretch>
                  <a:fillRect l="-686" b="-23076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49" name="Shape 1449"/>
          <p:cNvGrpSpPr/>
          <p:nvPr/>
        </p:nvGrpSpPr>
        <p:grpSpPr>
          <a:xfrm flipH="1">
            <a:off x="151268" y="1340363"/>
            <a:ext cx="1435779" cy="1307918"/>
            <a:chOff x="4088875" y="1431100"/>
            <a:chExt cx="3293000" cy="2852775"/>
          </a:xfrm>
        </p:grpSpPr>
        <p:sp>
          <p:nvSpPr>
            <p:cNvPr id="1450" name="Shape 1450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1" name="Shape 1451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2" name="Shape 1452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3" name="Shape 1453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4" name="Shape 1454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5" name="Shape 1455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6" name="Shape 1456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7" name="Shape 1457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8" name="Shape 1458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9" name="Shape 1459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0" name="Shape 1460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1" name="Shape 1461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2" name="Shape 1462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3" name="Shape 1463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4" name="Shape 1464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5" name="Shape 1465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6" name="Shape 1466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7" name="Shape 1467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8" name="Shape 1468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9" name="Shape 1469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0" name="Shape 1470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1" name="Shape 1471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2" name="Shape 1472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3" name="Shape 1473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4" name="Shape 1474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5" name="Shape 1475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6" name="Shape 1476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7" name="Shape 1477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8" name="Shape 1478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9" name="Shape 1479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0" name="Shape 1480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1" name="Shape 1481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2" name="Shape 1482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3" name="Shape 1483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4" name="Shape 1484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5" name="Shape 1485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6" name="Shape 1486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7" name="Shape 1487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8" name="Shape 1488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1" name="Shape 1491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2" name="Shape 1492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4" name="Shape 1494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5" name="Shape 1495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6" name="Shape 1496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497" name="Shape 1497"/>
          <p:cNvGrpSpPr/>
          <p:nvPr/>
        </p:nvGrpSpPr>
        <p:grpSpPr>
          <a:xfrm>
            <a:off x="440189" y="1441053"/>
            <a:ext cx="584439" cy="677739"/>
            <a:chOff x="6654650" y="3665275"/>
            <a:chExt cx="409100" cy="409125"/>
          </a:xfrm>
        </p:grpSpPr>
        <p:sp>
          <p:nvSpPr>
            <p:cNvPr id="1498" name="Shape 149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9" name="Shape 149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500" name="Shape 1500"/>
          <p:cNvGrpSpPr/>
          <p:nvPr/>
        </p:nvGrpSpPr>
        <p:grpSpPr>
          <a:xfrm rot="-731900">
            <a:off x="807628" y="2723775"/>
            <a:ext cx="688564" cy="688680"/>
            <a:chOff x="570875" y="4322250"/>
            <a:chExt cx="443300" cy="443325"/>
          </a:xfrm>
        </p:grpSpPr>
        <p:sp>
          <p:nvSpPr>
            <p:cNvPr id="1501" name="Shape 1501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2" name="Shape 150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3" name="Shape 150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4" name="Shape 1504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506" name="Shape 1506"/>
          <p:cNvSpPr/>
          <p:nvPr/>
        </p:nvSpPr>
        <p:spPr>
          <a:xfrm rot="2327381">
            <a:off x="1000808" y="1683518"/>
            <a:ext cx="443468" cy="423387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07" name="Shape 1507"/>
          <p:cNvSpPr/>
          <p:nvPr/>
        </p:nvSpPr>
        <p:spPr>
          <a:xfrm rot="2327012">
            <a:off x="728000" y="2237570"/>
            <a:ext cx="183443" cy="175129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aphicFrame>
        <p:nvGraphicFramePr>
          <p:cNvPr id="3" name="Tabel 2">
            <a:extLst>
              <a:ext uri="{FF2B5EF4-FFF2-40B4-BE49-F238E27FC236}">
                <a16:creationId xmlns:a16="http://schemas.microsoft.com/office/drawing/2014/main" id="{16CC2DA1-14DE-1642-AB5C-DD6472C12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779505"/>
              </p:ext>
            </p:extLst>
          </p:nvPr>
        </p:nvGraphicFramePr>
        <p:xfrm>
          <a:off x="2149621" y="2738615"/>
          <a:ext cx="3987899" cy="1395736"/>
        </p:xfrm>
        <a:graphic>
          <a:graphicData uri="http://schemas.openxmlformats.org/drawingml/2006/table">
            <a:tbl>
              <a:tblPr firstRow="1" bandRow="1">
                <a:tableStyleId>{1B4E590F-EDE6-436B-B223-9F0DE407BDC3}</a:tableStyleId>
              </a:tblPr>
              <a:tblGrid>
                <a:gridCol w="1209993">
                  <a:extLst>
                    <a:ext uri="{9D8B030D-6E8A-4147-A177-3AD203B41FA5}">
                      <a16:colId xmlns:a16="http://schemas.microsoft.com/office/drawing/2014/main" val="682454827"/>
                    </a:ext>
                  </a:extLst>
                </a:gridCol>
                <a:gridCol w="1388953">
                  <a:extLst>
                    <a:ext uri="{9D8B030D-6E8A-4147-A177-3AD203B41FA5}">
                      <a16:colId xmlns:a16="http://schemas.microsoft.com/office/drawing/2014/main" val="3292451579"/>
                    </a:ext>
                  </a:extLst>
                </a:gridCol>
                <a:gridCol w="1388953">
                  <a:extLst>
                    <a:ext uri="{9D8B030D-6E8A-4147-A177-3AD203B41FA5}">
                      <a16:colId xmlns:a16="http://schemas.microsoft.com/office/drawing/2014/main" val="3238028107"/>
                    </a:ext>
                  </a:extLst>
                </a:gridCol>
              </a:tblGrid>
              <a:tr h="389896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+mn-ea"/>
                          <a:cs typeface="Muli"/>
                          <a:sym typeface="Arial"/>
                          <a:rtl val="0"/>
                        </a:rPr>
                        <a:t>Batterijtype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+mn-ea"/>
                          <a:cs typeface="Muli"/>
                          <a:sym typeface="Arial"/>
                          <a:rtl val="0"/>
                        </a:rPr>
                        <a:t>Capaciteit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+mn-ea"/>
                          <a:cs typeface="Muli"/>
                          <a:sym typeface="Arial"/>
                          <a:rtl val="0"/>
                        </a:rPr>
                        <a:t>Prijs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248836"/>
                  </a:ext>
                </a:extLst>
              </a:tr>
              <a:tr h="152944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600" b="0" i="0" u="none" strike="noStrike" cap="none" dirty="0" err="1">
                          <a:solidFill>
                            <a:srgbClr val="C6DAEC"/>
                          </a:solidFill>
                          <a:latin typeface="Muli"/>
                          <a:ea typeface="+mn-ea"/>
                          <a:cs typeface="Muli"/>
                          <a:sym typeface="Arial"/>
                          <a:rtl val="0"/>
                        </a:rPr>
                        <a:t>PowerStar</a:t>
                      </a:r>
                      <a:endParaRPr lang="nl-NL" sz="1600" b="0" i="0" u="none" strike="noStrike" cap="none" dirty="0">
                        <a:solidFill>
                          <a:srgbClr val="C6DAEC"/>
                        </a:solidFill>
                        <a:latin typeface="Muli"/>
                        <a:ea typeface="+mn-ea"/>
                        <a:cs typeface="Muli"/>
                        <a:sym typeface="Arial"/>
                        <a:rtl val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+mn-ea"/>
                          <a:cs typeface="Muli"/>
                          <a:sym typeface="Arial"/>
                          <a:rtl val="0"/>
                        </a:rPr>
                        <a:t>450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+mn-ea"/>
                          <a:cs typeface="Muli"/>
                          <a:sym typeface="Arial"/>
                          <a:rtl val="0"/>
                        </a:rPr>
                        <a:t>900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0916222"/>
                  </a:ext>
                </a:extLst>
              </a:tr>
              <a:tr h="152944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600" b="0" i="0" u="none" strike="noStrike" cap="none" dirty="0" err="1">
                          <a:solidFill>
                            <a:srgbClr val="C6DAEC"/>
                          </a:solidFill>
                          <a:latin typeface="Muli"/>
                          <a:ea typeface="+mn-ea"/>
                          <a:cs typeface="Muli"/>
                          <a:sym typeface="Arial"/>
                          <a:rtl val="0"/>
                        </a:rPr>
                        <a:t>Imerse</a:t>
                      </a: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+mn-ea"/>
                          <a:cs typeface="Muli"/>
                          <a:sym typeface="Arial"/>
                          <a:rtl val="0"/>
                        </a:rPr>
                        <a:t>-II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+mn-ea"/>
                          <a:cs typeface="Muli"/>
                          <a:sym typeface="Arial"/>
                          <a:rtl val="0"/>
                        </a:rPr>
                        <a:t>900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+mn-ea"/>
                          <a:cs typeface="Muli"/>
                          <a:sym typeface="Arial"/>
                          <a:rtl val="0"/>
                        </a:rPr>
                        <a:t>1350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6057145"/>
                  </a:ext>
                </a:extLst>
              </a:tr>
              <a:tr h="152944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600" b="0" i="0" u="none" strike="noStrike" cap="none" dirty="0" err="1">
                          <a:solidFill>
                            <a:srgbClr val="C6DAEC"/>
                          </a:solidFill>
                          <a:latin typeface="Muli"/>
                          <a:ea typeface="+mn-ea"/>
                          <a:cs typeface="Muli"/>
                          <a:sym typeface="Arial"/>
                          <a:rtl val="0"/>
                        </a:rPr>
                        <a:t>Imerse</a:t>
                      </a: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+mn-ea"/>
                          <a:cs typeface="Muli"/>
                          <a:sym typeface="Arial"/>
                          <a:rtl val="0"/>
                        </a:rPr>
                        <a:t>-III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+mn-ea"/>
                          <a:cs typeface="Muli"/>
                          <a:sym typeface="Arial"/>
                          <a:rtl val="0"/>
                        </a:rPr>
                        <a:t>1800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+mn-ea"/>
                          <a:cs typeface="Muli"/>
                          <a:sym typeface="Arial"/>
                          <a:rtl val="0"/>
                        </a:rPr>
                        <a:t>1800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3992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315991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Shape 1447"/>
          <p:cNvSpPr txBox="1">
            <a:spLocks noGrp="1"/>
          </p:cNvSpPr>
          <p:nvPr>
            <p:ph type="ctrTitle" idx="4294967295"/>
          </p:nvPr>
        </p:nvSpPr>
        <p:spPr>
          <a:xfrm>
            <a:off x="2076450" y="99044"/>
            <a:ext cx="4991099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 dirty="0"/>
              <a:t>Doel van de case</a:t>
            </a:r>
            <a:endParaRPr lang="en" sz="4400" dirty="0"/>
          </a:p>
        </p:txBody>
      </p:sp>
      <p:sp>
        <p:nvSpPr>
          <p:cNvPr id="1448" name="Shape 1448"/>
          <p:cNvSpPr txBox="1">
            <a:spLocks noGrp="1"/>
          </p:cNvSpPr>
          <p:nvPr>
            <p:ph type="subTitle" idx="4294967295"/>
          </p:nvPr>
        </p:nvSpPr>
        <p:spPr>
          <a:xfrm>
            <a:off x="2088320" y="620260"/>
            <a:ext cx="6138587" cy="120845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-US" sz="1600" dirty="0"/>
          </a:p>
          <a:p>
            <a:pPr marL="342900" indent="-342900">
              <a:spcBef>
                <a:spcPts val="0"/>
              </a:spcBef>
            </a:pPr>
            <a:r>
              <a:rPr lang="en-US" sz="1600" dirty="0" err="1"/>
              <a:t>Minimaliseren</a:t>
            </a:r>
            <a:r>
              <a:rPr lang="en-US" sz="1600" dirty="0"/>
              <a:t> </a:t>
            </a:r>
            <a:r>
              <a:rPr lang="en-US" sz="1600" dirty="0" err="1"/>
              <a:t>kosten</a:t>
            </a:r>
            <a:endParaRPr lang="en-US" sz="1600" dirty="0"/>
          </a:p>
          <a:p>
            <a:pPr marL="342900" lvl="3" indent="-342900">
              <a:spcBef>
                <a:spcPts val="0"/>
              </a:spcBef>
            </a:pPr>
            <a:r>
              <a:rPr lang="en-US" sz="1600" dirty="0"/>
              <a:t>		- 1) </a:t>
            </a:r>
            <a:r>
              <a:rPr lang="en-US" sz="1600" dirty="0" err="1"/>
              <a:t>Kortst</a:t>
            </a:r>
            <a:r>
              <a:rPr lang="en-US" sz="1600" dirty="0"/>
              <a:t> </a:t>
            </a:r>
            <a:r>
              <a:rPr lang="en-US" sz="1600" dirty="0" err="1"/>
              <a:t>mogelijke</a:t>
            </a:r>
            <a:r>
              <a:rPr lang="en-US" sz="1600" dirty="0"/>
              <a:t> </a:t>
            </a:r>
            <a:r>
              <a:rPr lang="en-US" sz="1600" dirty="0" err="1"/>
              <a:t>totale</a:t>
            </a:r>
            <a:r>
              <a:rPr lang="en-US" sz="1600" dirty="0"/>
              <a:t> </a:t>
            </a:r>
            <a:r>
              <a:rPr lang="en-US" sz="1600" dirty="0" err="1"/>
              <a:t>afstand</a:t>
            </a:r>
            <a:endParaRPr lang="en-US" sz="1600" dirty="0"/>
          </a:p>
          <a:p>
            <a:pPr marL="342900" lvl="3" indent="-342900">
              <a:spcBef>
                <a:spcPts val="0"/>
              </a:spcBef>
            </a:pPr>
            <a:r>
              <a:rPr lang="en-US" sz="1600" dirty="0"/>
              <a:t>		- 2) </a:t>
            </a:r>
            <a:r>
              <a:rPr lang="en-US" sz="1600" dirty="0" err="1"/>
              <a:t>Optimale</a:t>
            </a:r>
            <a:r>
              <a:rPr lang="en-US" sz="1600" dirty="0"/>
              <a:t> </a:t>
            </a:r>
            <a:r>
              <a:rPr lang="en-US" sz="1600" dirty="0" err="1"/>
              <a:t>locatie</a:t>
            </a:r>
            <a:r>
              <a:rPr lang="en-US" sz="1600" dirty="0"/>
              <a:t> (</a:t>
            </a:r>
            <a:r>
              <a:rPr lang="en-US" sz="1600" dirty="0" err="1"/>
              <a:t>moeilijkheid</a:t>
            </a:r>
            <a:r>
              <a:rPr lang="en-US" sz="1600" dirty="0"/>
              <a:t> van de case!)</a:t>
            </a:r>
          </a:p>
          <a:p>
            <a:pPr marL="342900" indent="-342900">
              <a:spcBef>
                <a:spcPts val="0"/>
              </a:spcBef>
            </a:pPr>
            <a:endParaRPr lang="en-US" sz="1600" dirty="0"/>
          </a:p>
          <a:p>
            <a:pPr marL="342900" indent="-342900">
              <a:spcBef>
                <a:spcPts val="0"/>
              </a:spcBef>
            </a:pPr>
            <a:r>
              <a:rPr lang="en-US" sz="1600" dirty="0"/>
              <a:t>Constraint optimization</a:t>
            </a:r>
          </a:p>
          <a:p>
            <a:pPr>
              <a:spcBef>
                <a:spcPts val="0"/>
              </a:spcBef>
              <a:buNone/>
            </a:pPr>
            <a:r>
              <a:rPr lang="en-US" sz="1600" dirty="0"/>
              <a:t> 	</a:t>
            </a:r>
          </a:p>
          <a:p>
            <a:pPr marL="342900" indent="-342900">
              <a:spcBef>
                <a:spcPts val="0"/>
              </a:spcBef>
              <a:buFont typeface="Muli"/>
              <a:buNone/>
            </a:pPr>
            <a:r>
              <a:rPr lang="en-US" sz="1600" dirty="0"/>
              <a:t>Constraints:</a:t>
            </a:r>
          </a:p>
          <a:p>
            <a:pPr marL="342900" indent="-342900">
              <a:spcBef>
                <a:spcPts val="0"/>
              </a:spcBef>
            </a:pPr>
            <a:r>
              <a:rPr lang="en-US" sz="1600" dirty="0"/>
              <a:t>Elk huis </a:t>
            </a:r>
            <a:r>
              <a:rPr lang="en-US" sz="1600" dirty="0" err="1"/>
              <a:t>moet</a:t>
            </a:r>
            <a:r>
              <a:rPr lang="en-US" sz="1600" dirty="0"/>
              <a:t> </a:t>
            </a:r>
            <a:r>
              <a:rPr lang="en-US" sz="1600" dirty="0" err="1"/>
              <a:t>verbonden</a:t>
            </a:r>
            <a:r>
              <a:rPr lang="en-US" sz="1600" dirty="0"/>
              <a:t> </a:t>
            </a:r>
            <a:r>
              <a:rPr lang="en-US" sz="1600" dirty="0" err="1"/>
              <a:t>zijn</a:t>
            </a:r>
            <a:r>
              <a:rPr lang="en-US" sz="1600" dirty="0"/>
              <a:t> </a:t>
            </a:r>
            <a:r>
              <a:rPr lang="en-US" sz="1600" dirty="0" err="1"/>
              <a:t>aan</a:t>
            </a:r>
            <a:r>
              <a:rPr lang="en-US" sz="1600" dirty="0"/>
              <a:t> </a:t>
            </a:r>
            <a:r>
              <a:rPr lang="en-US" sz="1600" dirty="0" err="1"/>
              <a:t>een</a:t>
            </a:r>
            <a:r>
              <a:rPr lang="en-US" sz="1600" dirty="0"/>
              <a:t> </a:t>
            </a:r>
            <a:r>
              <a:rPr lang="en-US" sz="1600" dirty="0" err="1"/>
              <a:t>batterij</a:t>
            </a:r>
            <a:endParaRPr lang="en-US" sz="1600" dirty="0"/>
          </a:p>
          <a:p>
            <a:pPr marL="342900" indent="-342900">
              <a:spcBef>
                <a:spcPts val="0"/>
              </a:spcBef>
            </a:pPr>
            <a:r>
              <a:rPr lang="en-US" sz="1600" dirty="0" err="1"/>
              <a:t>Maximumcapaciteit</a:t>
            </a:r>
            <a:r>
              <a:rPr lang="en-US" sz="1600" dirty="0"/>
              <a:t> </a:t>
            </a:r>
            <a:r>
              <a:rPr lang="en-US" sz="1600" dirty="0" err="1"/>
              <a:t>batterij</a:t>
            </a:r>
            <a:r>
              <a:rPr lang="en-US" sz="1600" dirty="0"/>
              <a:t> mag </a:t>
            </a:r>
            <a:r>
              <a:rPr lang="en-US" sz="1600" dirty="0" err="1"/>
              <a:t>niet</a:t>
            </a:r>
            <a:r>
              <a:rPr lang="en-US" sz="1600" dirty="0"/>
              <a:t> </a:t>
            </a:r>
            <a:r>
              <a:rPr lang="en-US" sz="1600" dirty="0" err="1"/>
              <a:t>overschreden</a:t>
            </a:r>
            <a:r>
              <a:rPr lang="en-US" sz="1600" dirty="0"/>
              <a:t> </a:t>
            </a:r>
            <a:r>
              <a:rPr lang="en-US" sz="1600" dirty="0" err="1"/>
              <a:t>worden</a:t>
            </a:r>
            <a:endParaRPr lang="en-US" sz="1600" dirty="0"/>
          </a:p>
          <a:p>
            <a:pPr marL="342900" indent="-342900">
              <a:spcBef>
                <a:spcPts val="0"/>
              </a:spcBef>
            </a:pPr>
            <a:endParaRPr lang="en-US" sz="1600" dirty="0"/>
          </a:p>
          <a:p>
            <a:pPr marL="342900" indent="-342900">
              <a:spcBef>
                <a:spcPts val="0"/>
              </a:spcBef>
              <a:buFont typeface="Muli"/>
              <a:buNone/>
            </a:pPr>
            <a:r>
              <a:rPr lang="en-US" sz="1600" dirty="0" err="1"/>
              <a:t>Voorwaarden</a:t>
            </a:r>
            <a:r>
              <a:rPr lang="en-US" sz="1600" dirty="0"/>
              <a:t>:</a:t>
            </a:r>
          </a:p>
          <a:p>
            <a:pPr marL="342900" indent="-342900">
              <a:spcBef>
                <a:spcPts val="0"/>
              </a:spcBef>
            </a:pPr>
            <a:r>
              <a:rPr lang="en-US" sz="1600" dirty="0" err="1"/>
              <a:t>Batterijen</a:t>
            </a:r>
            <a:r>
              <a:rPr lang="en-US" sz="1600" dirty="0"/>
              <a:t> </a:t>
            </a:r>
            <a:r>
              <a:rPr lang="en-US" sz="1600" dirty="0" err="1"/>
              <a:t>mogen</a:t>
            </a:r>
            <a:r>
              <a:rPr lang="en-US" sz="1600" dirty="0"/>
              <a:t> </a:t>
            </a:r>
            <a:r>
              <a:rPr lang="en-US" sz="1600" dirty="0" err="1"/>
              <a:t>niet</a:t>
            </a:r>
            <a:r>
              <a:rPr lang="en-US" sz="1600" dirty="0"/>
              <a:t> </a:t>
            </a:r>
            <a:r>
              <a:rPr lang="en-US" sz="1600" dirty="0" err="1"/>
              <a:t>aan</a:t>
            </a:r>
            <a:r>
              <a:rPr lang="en-US" sz="1600" dirty="0"/>
              <a:t> </a:t>
            </a:r>
            <a:r>
              <a:rPr lang="en-US" sz="1600" dirty="0" err="1"/>
              <a:t>elkaar</a:t>
            </a:r>
            <a:r>
              <a:rPr lang="en-US" sz="1600" dirty="0"/>
              <a:t> </a:t>
            </a:r>
            <a:r>
              <a:rPr lang="en-US" sz="1600" dirty="0" err="1"/>
              <a:t>verbonden</a:t>
            </a:r>
            <a:r>
              <a:rPr lang="en-US" sz="1600" dirty="0"/>
              <a:t> </a:t>
            </a:r>
            <a:r>
              <a:rPr lang="en-US" sz="1600" dirty="0" err="1"/>
              <a:t>zijn</a:t>
            </a:r>
            <a:endParaRPr lang="en-US" sz="1600" dirty="0"/>
          </a:p>
          <a:p>
            <a:pPr marL="342900" indent="-342900">
              <a:spcBef>
                <a:spcPts val="0"/>
              </a:spcBef>
            </a:pPr>
            <a:r>
              <a:rPr lang="en-US" sz="1600" dirty="0" err="1"/>
              <a:t>Huizen</a:t>
            </a:r>
            <a:r>
              <a:rPr lang="en-US" sz="1600" dirty="0"/>
              <a:t> </a:t>
            </a:r>
            <a:r>
              <a:rPr lang="en-US" sz="1600" dirty="0" err="1"/>
              <a:t>mogen</a:t>
            </a:r>
            <a:r>
              <a:rPr lang="en-US" sz="1600" dirty="0"/>
              <a:t> </a:t>
            </a:r>
            <a:r>
              <a:rPr lang="en-US" sz="1600" dirty="0" err="1"/>
              <a:t>niet</a:t>
            </a:r>
            <a:r>
              <a:rPr lang="en-US" sz="1600" dirty="0"/>
              <a:t> </a:t>
            </a:r>
            <a:r>
              <a:rPr lang="en-US" sz="1600" dirty="0" err="1"/>
              <a:t>elkaar</a:t>
            </a:r>
            <a:r>
              <a:rPr lang="en-US" sz="1600" dirty="0"/>
              <a:t> </a:t>
            </a:r>
            <a:r>
              <a:rPr lang="en-US" sz="1600" dirty="0" err="1"/>
              <a:t>verbonden</a:t>
            </a:r>
            <a:r>
              <a:rPr lang="en-US" sz="1600" dirty="0"/>
              <a:t> </a:t>
            </a:r>
            <a:r>
              <a:rPr lang="en-US" sz="1600" dirty="0" err="1"/>
              <a:t>zijn</a:t>
            </a:r>
            <a:endParaRPr lang="en-US" sz="1600" dirty="0"/>
          </a:p>
          <a:p>
            <a:pPr marL="342900" indent="-342900">
              <a:spcBef>
                <a:spcPts val="0"/>
              </a:spcBef>
            </a:pPr>
            <a:r>
              <a:rPr lang="nl-NL" sz="1600" dirty="0"/>
              <a:t>Kabels mogen wel langs of “onder” elkaar door.</a:t>
            </a:r>
          </a:p>
          <a:p>
            <a:pPr>
              <a:spcBef>
                <a:spcPts val="0"/>
              </a:spcBef>
              <a:buNone/>
            </a:pPr>
            <a:endParaRPr lang="en-US" sz="1600" dirty="0"/>
          </a:p>
          <a:p>
            <a:pPr lvl="0" rtl="0">
              <a:spcBef>
                <a:spcPts val="0"/>
              </a:spcBef>
              <a:buNone/>
            </a:pPr>
            <a:endParaRPr lang="en-US" sz="1600" dirty="0"/>
          </a:p>
          <a:p>
            <a:pPr lvl="0" rtl="0">
              <a:spcBef>
                <a:spcPts val="0"/>
              </a:spcBef>
              <a:buNone/>
            </a:pPr>
            <a:endParaRPr lang="en-US" sz="1600" dirty="0"/>
          </a:p>
        </p:txBody>
      </p:sp>
      <p:grpSp>
        <p:nvGrpSpPr>
          <p:cNvPr id="1449" name="Shape 1449"/>
          <p:cNvGrpSpPr/>
          <p:nvPr/>
        </p:nvGrpSpPr>
        <p:grpSpPr>
          <a:xfrm flipH="1">
            <a:off x="151268" y="1340363"/>
            <a:ext cx="1435779" cy="1307918"/>
            <a:chOff x="4088875" y="1431100"/>
            <a:chExt cx="3293000" cy="2852775"/>
          </a:xfrm>
        </p:grpSpPr>
        <p:sp>
          <p:nvSpPr>
            <p:cNvPr id="1450" name="Shape 1450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1" name="Shape 1451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2" name="Shape 1452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3" name="Shape 1453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4" name="Shape 1454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5" name="Shape 1455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6" name="Shape 1456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7" name="Shape 1457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8" name="Shape 1458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9" name="Shape 1459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0" name="Shape 1460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1" name="Shape 1461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2" name="Shape 1462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3" name="Shape 1463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4" name="Shape 1464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5" name="Shape 1465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6" name="Shape 1466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7" name="Shape 1467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8" name="Shape 1468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9" name="Shape 1469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0" name="Shape 1470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1" name="Shape 1471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2" name="Shape 1472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3" name="Shape 1473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4" name="Shape 1474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5" name="Shape 1475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6" name="Shape 1476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7" name="Shape 1477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8" name="Shape 1478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9" name="Shape 1479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0" name="Shape 1480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1" name="Shape 1481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2" name="Shape 1482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3" name="Shape 1483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4" name="Shape 1484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5" name="Shape 1485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6" name="Shape 1486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7" name="Shape 1487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8" name="Shape 1488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1" name="Shape 1491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2" name="Shape 1492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4" name="Shape 1494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5" name="Shape 1495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6" name="Shape 1496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497" name="Shape 1497"/>
          <p:cNvGrpSpPr/>
          <p:nvPr/>
        </p:nvGrpSpPr>
        <p:grpSpPr>
          <a:xfrm>
            <a:off x="440189" y="1441053"/>
            <a:ext cx="584439" cy="677739"/>
            <a:chOff x="6654650" y="3665275"/>
            <a:chExt cx="409100" cy="409125"/>
          </a:xfrm>
        </p:grpSpPr>
        <p:sp>
          <p:nvSpPr>
            <p:cNvPr id="1498" name="Shape 149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9" name="Shape 149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500" name="Shape 1500"/>
          <p:cNvGrpSpPr/>
          <p:nvPr/>
        </p:nvGrpSpPr>
        <p:grpSpPr>
          <a:xfrm rot="-731900">
            <a:off x="1604965" y="2201850"/>
            <a:ext cx="688564" cy="688680"/>
            <a:chOff x="570875" y="4322250"/>
            <a:chExt cx="443300" cy="443325"/>
          </a:xfrm>
        </p:grpSpPr>
        <p:sp>
          <p:nvSpPr>
            <p:cNvPr id="1501" name="Shape 1501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2" name="Shape 150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3" name="Shape 150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4" name="Shape 1504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506" name="Shape 1506"/>
          <p:cNvSpPr/>
          <p:nvPr/>
        </p:nvSpPr>
        <p:spPr>
          <a:xfrm rot="2327381">
            <a:off x="1000808" y="1683518"/>
            <a:ext cx="443468" cy="423387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07" name="Shape 1507"/>
          <p:cNvSpPr/>
          <p:nvPr/>
        </p:nvSpPr>
        <p:spPr>
          <a:xfrm rot="2327012">
            <a:off x="728000" y="2237570"/>
            <a:ext cx="183443" cy="175129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9DE6391A-267E-3C4D-9296-EEEA370DEF82}"/>
              </a:ext>
            </a:extLst>
          </p:cNvPr>
          <p:cNvSpPr txBox="1"/>
          <p:nvPr/>
        </p:nvSpPr>
        <p:spPr>
          <a:xfrm>
            <a:off x="6921500" y="40513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dirty="0"/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Shape 1513"/>
          <p:cNvSpPr txBox="1">
            <a:spLocks noGrp="1"/>
          </p:cNvSpPr>
          <p:nvPr>
            <p:ph type="title"/>
          </p:nvPr>
        </p:nvSpPr>
        <p:spPr>
          <a:xfrm>
            <a:off x="2238886" y="455201"/>
            <a:ext cx="7248014" cy="55373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State space</a:t>
            </a:r>
            <a:endParaRPr lang="en" dirty="0"/>
          </a:p>
        </p:txBody>
      </p:sp>
      <p:sp>
        <p:nvSpPr>
          <p:cNvPr id="5" name="Shape 1514">
            <a:extLst>
              <a:ext uri="{FF2B5EF4-FFF2-40B4-BE49-F238E27FC236}">
                <a16:creationId xmlns:a16="http://schemas.microsoft.com/office/drawing/2014/main" id="{9E10B47A-D4AD-47E8-8CD2-B056DB87D649}"/>
              </a:ext>
            </a:extLst>
          </p:cNvPr>
          <p:cNvSpPr txBox="1">
            <a:spLocks/>
          </p:cNvSpPr>
          <p:nvPr/>
        </p:nvSpPr>
        <p:spPr>
          <a:xfrm>
            <a:off x="4742700" y="2414450"/>
            <a:ext cx="2667300" cy="8249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9pPr>
          </a:lstStyle>
          <a:p>
            <a:pPr>
              <a:buFont typeface="Muli"/>
              <a:buNone/>
            </a:pPr>
            <a:endParaRPr lang="e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Shape 1661">
                <a:extLst>
                  <a:ext uri="{FF2B5EF4-FFF2-40B4-BE49-F238E27FC236}">
                    <a16:creationId xmlns:a16="http://schemas.microsoft.com/office/drawing/2014/main" id="{B3BDC1C7-357E-DA4F-BB8A-8B5FFB3FD8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4294" y="732070"/>
                <a:ext cx="5514014" cy="47897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19BBD5"/>
                  </a:buClr>
                  <a:buFont typeface="Muli"/>
                  <a:buChar char="◇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  <a:rtl val="0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480"/>
                  </a:spcBef>
                  <a:spcAft>
                    <a:spcPts val="0"/>
                  </a:spcAft>
                  <a:buClr>
                    <a:srgbClr val="19BBD5"/>
                  </a:buClr>
                  <a:buFont typeface="Muli"/>
                  <a:buChar char="￭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  <a:rtl val="0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480"/>
                  </a:spcBef>
                  <a:spcAft>
                    <a:spcPts val="0"/>
                  </a:spcAft>
                  <a:buClr>
                    <a:srgbClr val="19BBD5"/>
                  </a:buClr>
                  <a:buFont typeface="Muli"/>
                  <a:buChar char="￮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  <a:rtl val="0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19BBD5"/>
                  </a:buClr>
                  <a:buFont typeface="Muli"/>
                  <a:buNone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  <a:rtl val="0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19BBD5"/>
                  </a:buClr>
                  <a:buFont typeface="Muli"/>
                  <a:buNone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  <a:rtl val="0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C6DAEC"/>
                  </a:buClr>
                  <a:buFont typeface="Muli"/>
                  <a:buNone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  <a:rtl val="0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C6DAEC"/>
                  </a:buClr>
                  <a:buFont typeface="Muli"/>
                  <a:buNone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  <a:rtl val="0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C6DAEC"/>
                  </a:buClr>
                  <a:buFont typeface="Muli"/>
                  <a:buNone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  <a:rtl val="0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C6DAEC"/>
                  </a:buClr>
                  <a:buFont typeface="Muli"/>
                  <a:buNone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  <a:rtl val="0"/>
                  </a:defRPr>
                </a:lvl9pPr>
              </a:lstStyle>
              <a:p>
                <a:pPr>
                  <a:spcBef>
                    <a:spcPts val="0"/>
                  </a:spcBef>
                  <a:buFont typeface="Muli"/>
                  <a:buNone/>
                </a:pPr>
                <a:endParaRPr lang="nl-NL" sz="1800" dirty="0"/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endParaRPr lang="nl-NL" sz="1800" dirty="0"/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endParaRPr lang="nl-NL" sz="1800" dirty="0"/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endParaRPr lang="nl-NL" sz="1800" dirty="0"/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endParaRPr lang="nl-NL" sz="1800" dirty="0"/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endParaRPr lang="nl-NL" sz="1800" dirty="0"/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endParaRPr lang="nl-NL" sz="1800" dirty="0"/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endParaRPr lang="nl-NL" sz="1800" dirty="0"/>
              </a:p>
              <a:p>
                <a:pPr marL="285750" indent="-285750">
                  <a:spcBef>
                    <a:spcPts val="0"/>
                  </a:spcBef>
                  <a:buFontTx/>
                  <a:buChar char="-"/>
                </a:pPr>
                <a:r>
                  <a:rPr lang="nl-NL" sz="1800" dirty="0"/>
                  <a:t>Geldt voor elke wijk</a:t>
                </a:r>
              </a:p>
              <a:p>
                <a:pPr marL="285750" indent="-285750">
                  <a:spcBef>
                    <a:spcPts val="0"/>
                  </a:spcBef>
                  <a:buFontTx/>
                  <a:buChar char="-"/>
                </a:pPr>
                <a:r>
                  <a:rPr lang="nl-NL" sz="1800" dirty="0"/>
                  <a:t>N = 150 huizen</a:t>
                </a:r>
              </a:p>
              <a:p>
                <a:pPr marL="285750" indent="-285750">
                  <a:spcBef>
                    <a:spcPts val="0"/>
                  </a:spcBef>
                  <a:buFontTx/>
                  <a:buChar char="-"/>
                </a:pPr>
                <a:r>
                  <a:rPr lang="nl-NL" sz="1800" dirty="0"/>
                  <a:t>R = 30 (per batterij </a:t>
                </a:r>
                <a14:m>
                  <m:oMath xmlns:m="http://schemas.openxmlformats.org/officeDocument/2006/math">
                    <m:r>
                      <a:rPr lang="nl-NL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nl-NL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l-NL" sz="1800" dirty="0"/>
                  <a:t>30 huizen)</a:t>
                </a:r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endParaRPr lang="nl-NL" sz="1800" dirty="0"/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r>
                  <a:rPr lang="nl-NL" sz="1800" dirty="0" err="1"/>
                  <a:t>Fixed</a:t>
                </a:r>
                <a:r>
                  <a:rPr lang="nl-NL" sz="1800" dirty="0"/>
                  <a:t> </a:t>
                </a:r>
                <a:r>
                  <a:rPr lang="nl-NL" sz="1800" dirty="0" err="1"/>
                  <a:t>battery</a:t>
                </a:r>
                <a:r>
                  <a:rPr lang="nl-NL" sz="1800" dirty="0"/>
                  <a:t> </a:t>
                </a:r>
                <a:r>
                  <a:rPr lang="nl-NL" sz="1800" dirty="0" err="1"/>
                  <a:t>location</a:t>
                </a:r>
                <a:r>
                  <a:rPr lang="nl-NL" sz="1800" dirty="0"/>
                  <a:t>:</a:t>
                </a:r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endParaRPr lang="nl-NL" sz="1800" b="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" sz="1800" b="1" i="1">
                              <a:solidFill>
                                <a:srgbClr val="00E1C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num>
                            <m:den>
                              <m:r>
                                <a:rPr lang="nl-NL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" sz="1800" b="1" i="1">
                              <a:solidFill>
                                <a:srgbClr val="00E1C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nl-NL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l-NL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num>
                            <m:den>
                              <m:r>
                                <a:rPr lang="nl-NL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den>
                          </m:f>
                        </m:e>
                      </m:d>
                      <m:r>
                        <a:rPr lang="nl-NL" sz="1800" b="1" i="1">
                          <a:solidFill>
                            <a:srgbClr val="00E1C6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d>
                        <m:dPr>
                          <m:ctrlPr>
                            <a:rPr lang="en" sz="1800" b="1" i="1">
                              <a:solidFill>
                                <a:srgbClr val="00E1C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num>
                            <m:den>
                              <m:r>
                                <a:rPr lang="nl-NL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den>
                          </m:f>
                        </m:e>
                      </m:d>
                      <m:r>
                        <a:rPr lang="nl-NL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nl-NL" sz="1800" b="0" i="1" smtClean="0">
                              <a:solidFill>
                                <a:srgbClr val="00E1C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1800" b="0" i="1" smtClean="0">
                              <a:solidFill>
                                <a:srgbClr val="00E1C6"/>
                              </a:solidFill>
                              <a:latin typeface="Cambria Math" panose="02040503050406030204" pitchFamily="18" charset="0"/>
                            </a:rPr>
                            <m:t>4,35</m:t>
                          </m:r>
                        </m:e>
                        <m:sup>
                          <m:r>
                            <a:rPr lang="nl-NL" sz="1800" b="0" i="1" smtClean="0">
                              <a:solidFill>
                                <a:srgbClr val="00E1C6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sup>
                      </m:sSup>
                    </m:oMath>
                  </m:oMathPara>
                </a14:m>
                <a:endParaRPr lang="nl-NL" sz="1800" b="0" i="1" dirty="0">
                  <a:solidFill>
                    <a:srgbClr val="00E1C6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buNone/>
                </a:pPr>
                <a:endParaRPr lang="nl-NL" sz="1800" b="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buNone/>
                </a:pPr>
                <a:r>
                  <a:rPr lang="nl-NL" sz="1800" dirty="0" err="1"/>
                  <a:t>Variable</a:t>
                </a:r>
                <a:r>
                  <a:rPr lang="nl-NL" sz="1800" dirty="0"/>
                  <a:t> </a:t>
                </a:r>
                <a:r>
                  <a:rPr lang="nl-NL" sz="1800" dirty="0" err="1"/>
                  <a:t>battery</a:t>
                </a:r>
                <a:r>
                  <a:rPr lang="nl-NL" sz="1800" dirty="0"/>
                  <a:t> </a:t>
                </a:r>
                <a:r>
                  <a:rPr lang="nl-NL" sz="1800" dirty="0" err="1"/>
                  <a:t>location</a:t>
                </a:r>
                <a:r>
                  <a:rPr lang="nl-NL" sz="1800" dirty="0"/>
                  <a:t>:</a:t>
                </a:r>
                <a:br>
                  <a:rPr lang="nl-NL" sz="1800" dirty="0"/>
                </a:br>
                <a:r>
                  <a:rPr lang="nl-NL" sz="1800" dirty="0"/>
                  <a:t>-  L = mogelijke locaties (2350)</a:t>
                </a:r>
              </a:p>
              <a:p>
                <a:pPr>
                  <a:spcBef>
                    <a:spcPts val="0"/>
                  </a:spcBef>
                  <a:buNone/>
                </a:pPr>
                <a:endParaRPr lang="nl-NL" sz="180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" sz="1800" b="1" i="1">
                              <a:solidFill>
                                <a:srgbClr val="00E1C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num>
                            <m:den>
                              <m:r>
                                <a:rPr lang="nl-NL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den>
                          </m:f>
                        </m:e>
                      </m:d>
                      <m:r>
                        <a:rPr lang="nl-NL" sz="1800" b="1" i="1">
                          <a:solidFill>
                            <a:srgbClr val="00E1C6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d>
                        <m:dPr>
                          <m:ctrlPr>
                            <a:rPr lang="en" sz="1800" b="1" i="1">
                              <a:solidFill>
                                <a:srgbClr val="00E1C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num>
                            <m:den>
                              <m:r>
                                <a:rPr lang="nl-NL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den>
                          </m:f>
                        </m:e>
                      </m:d>
                      <m:r>
                        <a:rPr lang="nl-NL" sz="1800" b="1" i="1">
                          <a:solidFill>
                            <a:srgbClr val="00E1C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l-NL" sz="1800" b="0" i="1" smtClean="0">
                          <a:solidFill>
                            <a:srgbClr val="00E1C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nl-NL" sz="1800" b="0" i="1" smtClean="0">
                          <a:solidFill>
                            <a:srgbClr val="00E1C6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nl-NL" sz="1800" b="0" i="1" smtClean="0">
                          <a:solidFill>
                            <a:srgbClr val="00E1C6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d>
                        <m:dPr>
                          <m:ctrlPr>
                            <a:rPr lang="nl-NL" sz="1800" b="0" i="1" smtClean="0">
                              <a:solidFill>
                                <a:srgbClr val="00E1C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1800" b="0" i="1" smtClean="0">
                              <a:solidFill>
                                <a:srgbClr val="00E1C6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nl-NL" sz="1800" b="0" i="1" smtClean="0">
                              <a:solidFill>
                                <a:srgbClr val="00E1C6"/>
                              </a:solidFill>
                              <a:latin typeface="Cambria Math" panose="02040503050406030204" pitchFamily="18" charset="0"/>
                            </a:rPr>
                            <m:t> −1</m:t>
                          </m:r>
                        </m:e>
                      </m:d>
                      <m:r>
                        <a:rPr lang="nl-NL" sz="1800" b="0" i="1" smtClean="0">
                          <a:solidFill>
                            <a:srgbClr val="00E1C6"/>
                          </a:solidFill>
                          <a:latin typeface="Cambria Math" panose="02040503050406030204" pitchFamily="18" charset="0"/>
                        </a:rPr>
                        <m:t>∗ …(</m:t>
                      </m:r>
                      <m:r>
                        <a:rPr lang="nl-NL" sz="1800" b="0" i="1" smtClean="0">
                          <a:solidFill>
                            <a:srgbClr val="00E1C6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nl-NL" sz="1800" b="0" i="1" smtClean="0">
                          <a:solidFill>
                            <a:srgbClr val="00E1C6"/>
                          </a:solidFill>
                          <a:latin typeface="Cambria Math" panose="02040503050406030204" pitchFamily="18" charset="0"/>
                        </a:rPr>
                        <m:t> −4)≈</m:t>
                      </m:r>
                      <m:sSup>
                        <m:sSupPr>
                          <m:ctrlPr>
                            <a:rPr lang="nl-NL" sz="1800" i="1">
                              <a:solidFill>
                                <a:srgbClr val="00E1C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1800" b="0" i="1" smtClean="0">
                              <a:solidFill>
                                <a:srgbClr val="00E1C6"/>
                              </a:solidFill>
                              <a:latin typeface="Cambria Math" panose="02040503050406030204" pitchFamily="18" charset="0"/>
                            </a:rPr>
                            <m:t>3,11</m:t>
                          </m:r>
                        </m:e>
                        <m:sup>
                          <m:r>
                            <a:rPr lang="nl-NL" sz="1800" i="1">
                              <a:solidFill>
                                <a:srgbClr val="00E1C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nl-NL" sz="1800" b="0" i="1" smtClean="0">
                              <a:solidFill>
                                <a:srgbClr val="00E1C6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</m:sup>
                      </m:sSup>
                    </m:oMath>
                  </m:oMathPara>
                </a14:m>
                <a:endParaRPr lang="nl-NL" sz="180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buNone/>
                </a:pPr>
                <a:endParaRPr lang="nl-NL" sz="1800" b="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endParaRPr lang="en" sz="1800" dirty="0"/>
              </a:p>
            </p:txBody>
          </p:sp>
        </mc:Choice>
        <mc:Fallback>
          <p:sp>
            <p:nvSpPr>
              <p:cNvPr id="6" name="Shape 1661">
                <a:extLst>
                  <a:ext uri="{FF2B5EF4-FFF2-40B4-BE49-F238E27FC236}">
                    <a16:creationId xmlns:a16="http://schemas.microsoft.com/office/drawing/2014/main" id="{B3BDC1C7-357E-DA4F-BB8A-8B5FFB3FD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294" y="732070"/>
                <a:ext cx="5514014" cy="4789704"/>
              </a:xfrm>
              <a:prstGeom prst="rect">
                <a:avLst/>
              </a:prstGeom>
              <a:blipFill>
                <a:blip r:embed="rId3"/>
                <a:stretch>
                  <a:fillRect l="-6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5151732"/>
      </p:ext>
    </p:extLst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Shape 1513"/>
          <p:cNvSpPr txBox="1">
            <a:spLocks noGrp="1"/>
          </p:cNvSpPr>
          <p:nvPr>
            <p:ph type="title"/>
          </p:nvPr>
        </p:nvSpPr>
        <p:spPr>
          <a:xfrm>
            <a:off x="1732699" y="665507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Bounds</a:t>
            </a:r>
            <a:endParaRPr lang="en" dirty="0"/>
          </a:p>
        </p:txBody>
      </p:sp>
      <p:sp>
        <p:nvSpPr>
          <p:cNvPr id="5" name="Shape 1514">
            <a:extLst>
              <a:ext uri="{FF2B5EF4-FFF2-40B4-BE49-F238E27FC236}">
                <a16:creationId xmlns:a16="http://schemas.microsoft.com/office/drawing/2014/main" id="{9E10B47A-D4AD-47E8-8CD2-B056DB87D649}"/>
              </a:ext>
            </a:extLst>
          </p:cNvPr>
          <p:cNvSpPr txBox="1">
            <a:spLocks/>
          </p:cNvSpPr>
          <p:nvPr/>
        </p:nvSpPr>
        <p:spPr>
          <a:xfrm>
            <a:off x="4742700" y="2414450"/>
            <a:ext cx="2667300" cy="8249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9pPr>
          </a:lstStyle>
          <a:p>
            <a:pPr>
              <a:buFont typeface="Muli"/>
              <a:buNone/>
            </a:pPr>
            <a:endParaRPr lang="en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5E9D1B6B-6C15-A24B-B9B1-C56D3C24D70C}"/>
              </a:ext>
            </a:extLst>
          </p:cNvPr>
          <p:cNvSpPr/>
          <p:nvPr/>
        </p:nvSpPr>
        <p:spPr>
          <a:xfrm>
            <a:off x="1732699" y="911540"/>
            <a:ext cx="65295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sz="1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nl-NL" sz="1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nl-NL" sz="1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Tx/>
              <a:buChar char="-"/>
            </a:pPr>
            <a:endParaRPr lang="nl-NL" sz="1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aphicFrame>
        <p:nvGraphicFramePr>
          <p:cNvPr id="10" name="Tabel 9">
            <a:extLst>
              <a:ext uri="{FF2B5EF4-FFF2-40B4-BE49-F238E27FC236}">
                <a16:creationId xmlns:a16="http://schemas.microsoft.com/office/drawing/2014/main" id="{837B7208-82A1-D54F-B4F4-369EF576AA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856557"/>
              </p:ext>
            </p:extLst>
          </p:nvPr>
        </p:nvGraphicFramePr>
        <p:xfrm>
          <a:off x="1799825" y="3031632"/>
          <a:ext cx="4592372" cy="1426293"/>
        </p:xfrm>
        <a:graphic>
          <a:graphicData uri="http://schemas.openxmlformats.org/drawingml/2006/table">
            <a:tbl>
              <a:tblPr firstRow="1" bandRow="1">
                <a:tableStyleId>{1B4E590F-EDE6-436B-B223-9F0DE407BDC3}</a:tableStyleId>
              </a:tblPr>
              <a:tblGrid>
                <a:gridCol w="1484876">
                  <a:extLst>
                    <a:ext uri="{9D8B030D-6E8A-4147-A177-3AD203B41FA5}">
                      <a16:colId xmlns:a16="http://schemas.microsoft.com/office/drawing/2014/main" val="1872309933"/>
                    </a:ext>
                  </a:extLst>
                </a:gridCol>
                <a:gridCol w="1553748">
                  <a:extLst>
                    <a:ext uri="{9D8B030D-6E8A-4147-A177-3AD203B41FA5}">
                      <a16:colId xmlns:a16="http://schemas.microsoft.com/office/drawing/2014/main" val="172603301"/>
                    </a:ext>
                  </a:extLst>
                </a:gridCol>
                <a:gridCol w="1553748">
                  <a:extLst>
                    <a:ext uri="{9D8B030D-6E8A-4147-A177-3AD203B41FA5}">
                      <a16:colId xmlns:a16="http://schemas.microsoft.com/office/drawing/2014/main" val="1209828207"/>
                    </a:ext>
                  </a:extLst>
                </a:gridCol>
              </a:tblGrid>
              <a:tr h="363671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BBD5"/>
                        </a:buClr>
                        <a:buFont typeface="Muli"/>
                      </a:pP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Cambria Math" panose="02040503050406030204" pitchFamily="18" charset="0"/>
                          <a:cs typeface="Muli"/>
                          <a:sym typeface="Arial"/>
                          <a:rtl val="0"/>
                        </a:rPr>
                        <a:t>Wijk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BBD5"/>
                        </a:buClr>
                        <a:buFont typeface="Muli"/>
                      </a:pP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Cambria Math" panose="02040503050406030204" pitchFamily="18" charset="0"/>
                          <a:cs typeface="Muli"/>
                          <a:sym typeface="Arial"/>
                          <a:rtl val="0"/>
                        </a:rP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BBD5"/>
                        </a:buClr>
                        <a:buFont typeface="Muli"/>
                      </a:pP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Cambria Math" panose="02040503050406030204" pitchFamily="18" charset="0"/>
                          <a:cs typeface="Muli"/>
                          <a:sym typeface="Arial"/>
                          <a:rtl val="0"/>
                        </a:rPr>
                        <a:t>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504633"/>
                  </a:ext>
                </a:extLst>
              </a:tr>
              <a:tr h="363671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BBD5"/>
                        </a:buClr>
                        <a:buFont typeface="Muli"/>
                      </a:pP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Cambria Math" panose="02040503050406030204" pitchFamily="18" charset="0"/>
                          <a:cs typeface="Muli"/>
                          <a:sym typeface="Arial"/>
                          <a:rtl val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BBD5"/>
                        </a:buClr>
                        <a:buFont typeface="Muli"/>
                      </a:pP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Cambria Math" panose="02040503050406030204" pitchFamily="18" charset="0"/>
                          <a:cs typeface="Muli"/>
                          <a:sym typeface="Arial"/>
                          <a:rtl val="0"/>
                        </a:rPr>
                        <a:t>3132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BBD5"/>
                        </a:buClr>
                        <a:buFont typeface="Muli"/>
                      </a:pP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Cambria Math" panose="02040503050406030204" pitchFamily="18" charset="0"/>
                          <a:cs typeface="Muli"/>
                          <a:sym typeface="Arial"/>
                          <a:rtl val="0"/>
                        </a:rPr>
                        <a:t>8670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1645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BBD5"/>
                        </a:buClr>
                        <a:buFont typeface="Muli"/>
                      </a:pP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Cambria Math" panose="02040503050406030204" pitchFamily="18" charset="0"/>
                          <a:cs typeface="Muli"/>
                          <a:sym typeface="Arial"/>
                          <a:rtl val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BBD5"/>
                        </a:buClr>
                        <a:buFont typeface="Muli"/>
                      </a:pP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Cambria Math" panose="02040503050406030204" pitchFamily="18" charset="0"/>
                          <a:cs typeface="Muli"/>
                          <a:sym typeface="Arial"/>
                          <a:rtl val="0"/>
                        </a:rPr>
                        <a:t>2252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BBD5"/>
                        </a:buClr>
                        <a:buFont typeface="Muli"/>
                      </a:pP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Cambria Math" panose="02040503050406030204" pitchFamily="18" charset="0"/>
                          <a:cs typeface="Muli"/>
                          <a:sym typeface="Arial"/>
                          <a:rtl val="0"/>
                        </a:rPr>
                        <a:t>7917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798009"/>
                  </a:ext>
                </a:extLst>
              </a:tr>
              <a:tr h="363671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BBD5"/>
                        </a:buClr>
                        <a:buFont typeface="Muli"/>
                      </a:pP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Cambria Math" panose="02040503050406030204" pitchFamily="18" charset="0"/>
                          <a:cs typeface="Muli"/>
                          <a:sym typeface="Arial"/>
                          <a:rtl val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BBD5"/>
                        </a:buClr>
                        <a:buFont typeface="Muli"/>
                      </a:pP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Cambria Math" panose="02040503050406030204" pitchFamily="18" charset="0"/>
                          <a:cs typeface="Muli"/>
                          <a:sym typeface="Arial"/>
                          <a:rtl val="0"/>
                        </a:rPr>
                        <a:t>1973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BBD5"/>
                        </a:buClr>
                        <a:buFont typeface="Muli"/>
                      </a:pP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Cambria Math" panose="02040503050406030204" pitchFamily="18" charset="0"/>
                          <a:cs typeface="Muli"/>
                          <a:sym typeface="Arial"/>
                          <a:rtl val="0"/>
                        </a:rPr>
                        <a:t>8499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975609"/>
                  </a:ext>
                </a:extLst>
              </a:tr>
            </a:tbl>
          </a:graphicData>
        </a:graphic>
      </p:graphicFrame>
      <p:sp>
        <p:nvSpPr>
          <p:cNvPr id="7" name="Rechthoek 6">
            <a:extLst>
              <a:ext uri="{FF2B5EF4-FFF2-40B4-BE49-F238E27FC236}">
                <a16:creationId xmlns:a16="http://schemas.microsoft.com/office/drawing/2014/main" id="{1344207D-F290-394F-9F14-148A6DDF32E3}"/>
              </a:ext>
            </a:extLst>
          </p:cNvPr>
          <p:cNvSpPr/>
          <p:nvPr/>
        </p:nvSpPr>
        <p:spPr>
          <a:xfrm>
            <a:off x="1732698" y="1050040"/>
            <a:ext cx="6529557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sz="1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Clr>
                <a:srgbClr val="19BBD5"/>
              </a:buClr>
              <a:buFont typeface="Muli"/>
              <a:buChar char="•"/>
            </a:pPr>
            <a:r>
              <a:rPr lang="nl-NL" sz="1600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Minimum </a:t>
            </a:r>
            <a:r>
              <a:rPr lang="nl-NL" sz="1600" dirty="0" err="1">
                <a:solidFill>
                  <a:srgbClr val="C6DAEC"/>
                </a:solidFill>
                <a:latin typeface="Muli"/>
                <a:cs typeface="Muli"/>
                <a:sym typeface="Muli"/>
              </a:rPr>
              <a:t>bound</a:t>
            </a:r>
            <a:r>
              <a:rPr lang="nl-NL" sz="1600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: kleinst mogelijke resultaat</a:t>
            </a:r>
          </a:p>
          <a:p>
            <a:pPr marL="285750" indent="-285750">
              <a:buClr>
                <a:srgbClr val="19BBD5"/>
              </a:buClr>
              <a:buFont typeface="Muli"/>
              <a:buChar char="•"/>
            </a:pPr>
            <a:r>
              <a:rPr lang="nl-NL" sz="1600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Maximum </a:t>
            </a:r>
            <a:r>
              <a:rPr lang="nl-NL" sz="1600" dirty="0" err="1">
                <a:solidFill>
                  <a:srgbClr val="C6DAEC"/>
                </a:solidFill>
                <a:latin typeface="Muli"/>
                <a:cs typeface="Muli"/>
                <a:sym typeface="Muli"/>
              </a:rPr>
              <a:t>bound</a:t>
            </a:r>
            <a:r>
              <a:rPr lang="nl-NL" sz="1600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: grootst mogelijke resultaat</a:t>
            </a:r>
          </a:p>
          <a:p>
            <a:pPr>
              <a:buClr>
                <a:srgbClr val="19BBD5"/>
              </a:buClr>
              <a:buFont typeface="Muli"/>
            </a:pPr>
            <a:endParaRPr lang="nl-NL" sz="1600" dirty="0">
              <a:solidFill>
                <a:srgbClr val="C6DAEC"/>
              </a:solidFill>
              <a:latin typeface="Muli"/>
              <a:cs typeface="Muli"/>
              <a:sym typeface="Muli"/>
            </a:endParaRPr>
          </a:p>
          <a:p>
            <a:pPr>
              <a:buClr>
                <a:srgbClr val="19BBD5"/>
              </a:buClr>
              <a:buFont typeface="Muli"/>
            </a:pPr>
            <a:r>
              <a:rPr lang="nl-NL" sz="1600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Resultaten:</a:t>
            </a:r>
          </a:p>
          <a:p>
            <a:pPr marL="285750" indent="-285750">
              <a:buClr>
                <a:srgbClr val="19BBD5"/>
              </a:buClr>
              <a:buFont typeface="Muli"/>
              <a:buChar char="•"/>
            </a:pPr>
            <a:r>
              <a:rPr lang="nl-NL" sz="1600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Per wijk</a:t>
            </a:r>
          </a:p>
          <a:p>
            <a:pPr marL="285750" indent="-285750">
              <a:buClr>
                <a:srgbClr val="19BBD5"/>
              </a:buClr>
              <a:buFont typeface="Muli"/>
              <a:buChar char="•"/>
            </a:pPr>
            <a:r>
              <a:rPr lang="nl-NL" sz="1600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Elk huis verbonden aan dichtstbijzijnde batterij </a:t>
            </a:r>
          </a:p>
          <a:p>
            <a:pPr lvl="1">
              <a:buClr>
                <a:srgbClr val="19BBD5"/>
              </a:buClr>
            </a:pPr>
            <a:r>
              <a:rPr lang="nl-NL" sz="1600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    	</a:t>
            </a:r>
          </a:p>
          <a:p>
            <a:endParaRPr lang="nl-NL" sz="1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525159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Shape 1572"/>
          <p:cNvSpPr txBox="1">
            <a:spLocks noGrp="1"/>
          </p:cNvSpPr>
          <p:nvPr>
            <p:ph type="ctrTitle" idx="4294967295"/>
          </p:nvPr>
        </p:nvSpPr>
        <p:spPr>
          <a:xfrm>
            <a:off x="1923077" y="266700"/>
            <a:ext cx="7772400" cy="894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dirty="0">
                <a:sym typeface="Muli"/>
              </a:rPr>
              <a:t>Random </a:t>
            </a:r>
            <a:r>
              <a:rPr lang="en-US" dirty="0" err="1">
                <a:sym typeface="Muli"/>
              </a:rPr>
              <a:t>algoritme</a:t>
            </a:r>
            <a:endParaRPr lang="en" dirty="0">
              <a:sym typeface="Muli"/>
            </a:endParaRPr>
          </a:p>
        </p:txBody>
      </p:sp>
      <p:sp>
        <p:nvSpPr>
          <p:cNvPr id="1577" name="Shape 1577"/>
          <p:cNvSpPr txBox="1">
            <a:spLocks noGrp="1"/>
          </p:cNvSpPr>
          <p:nvPr>
            <p:ph type="subTitle" idx="4294967295"/>
          </p:nvPr>
        </p:nvSpPr>
        <p:spPr>
          <a:xfrm>
            <a:off x="105031" y="1787950"/>
            <a:ext cx="4261823" cy="30888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1" indent="-285750">
              <a:spcBef>
                <a:spcPts val="0"/>
              </a:spcBef>
            </a:pPr>
            <a:r>
              <a:rPr lang="en" dirty="0"/>
              <a:t>Elk huis </a:t>
            </a:r>
            <a:r>
              <a:rPr lang="en" dirty="0" err="1"/>
              <a:t>wordt</a:t>
            </a:r>
            <a:r>
              <a:rPr lang="en" dirty="0"/>
              <a:t> </a:t>
            </a:r>
            <a:r>
              <a:rPr lang="en" dirty="0" err="1"/>
              <a:t>aan</a:t>
            </a:r>
            <a:r>
              <a:rPr lang="en" dirty="0"/>
              <a:t> </a:t>
            </a:r>
            <a:r>
              <a:rPr lang="en" dirty="0" err="1"/>
              <a:t>een</a:t>
            </a:r>
            <a:r>
              <a:rPr lang="en" dirty="0"/>
              <a:t> random </a:t>
            </a:r>
            <a:r>
              <a:rPr lang="en" dirty="0" err="1"/>
              <a:t>batterij</a:t>
            </a:r>
            <a:r>
              <a:rPr lang="en" dirty="0"/>
              <a:t> </a:t>
            </a:r>
            <a:r>
              <a:rPr lang="en" dirty="0" err="1"/>
              <a:t>toegevoegd</a:t>
            </a:r>
            <a:endParaRPr lang="en" dirty="0"/>
          </a:p>
          <a:p>
            <a:pPr lvl="1">
              <a:spcBef>
                <a:spcPts val="0"/>
              </a:spcBef>
              <a:buNone/>
            </a:pPr>
            <a:r>
              <a:rPr lang="en" dirty="0"/>
              <a:t>       &gt; </a:t>
            </a:r>
            <a:r>
              <a:rPr lang="en" dirty="0" err="1"/>
              <a:t>Capaciteit</a:t>
            </a:r>
            <a:r>
              <a:rPr lang="en" dirty="0"/>
              <a:t> </a:t>
            </a:r>
            <a:r>
              <a:rPr lang="en" dirty="0" err="1"/>
              <a:t>batterij</a:t>
            </a:r>
            <a:r>
              <a:rPr lang="en" dirty="0"/>
              <a:t> </a:t>
            </a:r>
            <a:r>
              <a:rPr lang="en" dirty="0" err="1"/>
              <a:t>bereikt</a:t>
            </a:r>
            <a:r>
              <a:rPr lang="en" dirty="0"/>
              <a:t>?</a:t>
            </a:r>
          </a:p>
          <a:p>
            <a:pPr lvl="1">
              <a:spcBef>
                <a:spcPts val="0"/>
              </a:spcBef>
              <a:buNone/>
            </a:pPr>
            <a:r>
              <a:rPr lang="en" dirty="0"/>
              <a:t>          &gt; Check of </a:t>
            </a:r>
            <a:r>
              <a:rPr lang="en" dirty="0" err="1"/>
              <a:t>er</a:t>
            </a:r>
            <a:r>
              <a:rPr lang="en" dirty="0"/>
              <a:t> </a:t>
            </a:r>
            <a:r>
              <a:rPr lang="en" dirty="0" err="1"/>
              <a:t>ruimte</a:t>
            </a:r>
            <a:r>
              <a:rPr lang="en" dirty="0"/>
              <a:t> is in </a:t>
            </a:r>
            <a:r>
              <a:rPr lang="en" dirty="0" err="1"/>
              <a:t>andere</a:t>
            </a:r>
            <a:r>
              <a:rPr lang="en" dirty="0"/>
              <a:t> </a:t>
            </a:r>
            <a:r>
              <a:rPr lang="en" dirty="0" err="1"/>
              <a:t>batterijen</a:t>
            </a:r>
            <a:endParaRPr lang="en" dirty="0"/>
          </a:p>
          <a:p>
            <a:pPr lvl="1">
              <a:spcBef>
                <a:spcPts val="0"/>
              </a:spcBef>
              <a:buNone/>
            </a:pPr>
            <a:endParaRPr lang="en" dirty="0"/>
          </a:p>
          <a:p>
            <a:pPr marL="285750" lvl="1" indent="-285750">
              <a:spcBef>
                <a:spcPts val="0"/>
              </a:spcBef>
            </a:pPr>
            <a:endParaRPr lang="en" dirty="0"/>
          </a:p>
          <a:p>
            <a:pPr marL="285750" lvl="1" indent="-285750">
              <a:spcBef>
                <a:spcPts val="0"/>
              </a:spcBef>
            </a:pPr>
            <a:r>
              <a:rPr lang="en" dirty="0" err="1"/>
              <a:t>Resultaat</a:t>
            </a:r>
            <a:r>
              <a:rPr lang="en" dirty="0"/>
              <a:t> van 1000 runs</a:t>
            </a:r>
          </a:p>
          <a:p>
            <a:pPr marL="285750" lvl="1" indent="-285750">
              <a:spcBef>
                <a:spcPts val="0"/>
              </a:spcBef>
            </a:pPr>
            <a:r>
              <a:rPr lang="en" dirty="0"/>
              <a:t>18% van de runs connect </a:t>
            </a:r>
            <a:r>
              <a:rPr lang="en" dirty="0" err="1"/>
              <a:t>alle</a:t>
            </a:r>
            <a:r>
              <a:rPr lang="en" dirty="0"/>
              <a:t> 150 </a:t>
            </a:r>
            <a:r>
              <a:rPr lang="en" dirty="0" err="1"/>
              <a:t>huizen</a:t>
            </a:r>
            <a:endParaRPr lang="en" dirty="0"/>
          </a:p>
          <a:p>
            <a:pPr lvl="1">
              <a:spcBef>
                <a:spcPts val="0"/>
              </a:spcBef>
              <a:buNone/>
            </a:pPr>
            <a:endParaRPr lang="en" dirty="0"/>
          </a:p>
          <a:p>
            <a:pPr lvl="1">
              <a:spcBef>
                <a:spcPts val="0"/>
              </a:spcBef>
              <a:buNone/>
            </a:pPr>
            <a:endParaRPr lang="en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76C9C530-A28D-224B-931B-234AC5F2E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854" y="1564484"/>
            <a:ext cx="4630123" cy="331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26758"/>
      </p:ext>
    </p:extLst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Shape 1572"/>
          <p:cNvSpPr txBox="1">
            <a:spLocks noGrp="1"/>
          </p:cNvSpPr>
          <p:nvPr>
            <p:ph type="ctrTitle" idx="4294967295"/>
          </p:nvPr>
        </p:nvSpPr>
        <p:spPr>
          <a:xfrm>
            <a:off x="1899744" y="248651"/>
            <a:ext cx="7772400" cy="894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dirty="0">
                <a:sym typeface="Muli"/>
              </a:rPr>
              <a:t>Greedy + Hillclimber</a:t>
            </a:r>
            <a:endParaRPr lang="en" dirty="0">
              <a:sym typeface="Muli"/>
            </a:endParaRP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42E49383-B416-3A43-8313-9C6A2573A0E1}"/>
              </a:ext>
            </a:extLst>
          </p:cNvPr>
          <p:cNvSpPr/>
          <p:nvPr/>
        </p:nvSpPr>
        <p:spPr>
          <a:xfrm>
            <a:off x="1899744" y="1362709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" sz="1200" dirty="0">
              <a:solidFill>
                <a:schemeClr val="bg1"/>
              </a:solidFill>
            </a:endParaRPr>
          </a:p>
          <a:p>
            <a:pPr lvl="0"/>
            <a:endParaRPr lang="en" sz="1200" dirty="0">
              <a:solidFill>
                <a:schemeClr val="bg1"/>
              </a:solidFill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1A0D922C-6B3D-7546-A4AC-A756DA4F0565}"/>
              </a:ext>
            </a:extLst>
          </p:cNvPr>
          <p:cNvSpPr txBox="1"/>
          <p:nvPr/>
        </p:nvSpPr>
        <p:spPr>
          <a:xfrm>
            <a:off x="111534" y="1624982"/>
            <a:ext cx="74957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19BBD5"/>
              </a:buClr>
            </a:pPr>
            <a:r>
              <a:rPr lang="nl-NL" dirty="0" err="1">
                <a:solidFill>
                  <a:srgbClr val="C6DAEC"/>
                </a:solidFill>
                <a:latin typeface="Muli"/>
                <a:cs typeface="Muli"/>
                <a:sym typeface="Muli"/>
              </a:rPr>
              <a:t>Greedy</a:t>
            </a:r>
            <a:r>
              <a:rPr lang="nl-NL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 beginpositie:</a:t>
            </a:r>
          </a:p>
          <a:p>
            <a:pPr marL="285750" lvl="3" indent="-285750">
              <a:buClr>
                <a:srgbClr val="19BBD5"/>
              </a:buClr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 Verbind alle huizen aan dichtstbijzijnde batterij</a:t>
            </a:r>
          </a:p>
          <a:p>
            <a:pPr lvl="4">
              <a:buClr>
                <a:srgbClr val="19BBD5"/>
              </a:buClr>
            </a:pPr>
            <a:r>
              <a:rPr lang="nl-NL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       &gt;  niet alle huizen worden verbonden</a:t>
            </a:r>
          </a:p>
          <a:p>
            <a:pPr lvl="4">
              <a:buClr>
                <a:srgbClr val="19BBD5"/>
              </a:buClr>
            </a:pPr>
            <a:r>
              <a:rPr lang="nl-NL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       &gt;  Ruimte creëren in batterijen door huizen te </a:t>
            </a:r>
            <a:r>
              <a:rPr lang="nl-NL" dirty="0" err="1">
                <a:solidFill>
                  <a:srgbClr val="C6DAEC"/>
                </a:solidFill>
                <a:latin typeface="Muli"/>
                <a:cs typeface="Muli"/>
                <a:sym typeface="Muli"/>
              </a:rPr>
              <a:t>swappen</a:t>
            </a:r>
            <a:r>
              <a:rPr lang="nl-NL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 </a:t>
            </a:r>
          </a:p>
          <a:p>
            <a:pPr lvl="4">
              <a:buClr>
                <a:srgbClr val="19BBD5"/>
              </a:buClr>
            </a:pPr>
            <a:r>
              <a:rPr lang="nl-NL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     </a:t>
            </a:r>
          </a:p>
          <a:p>
            <a:pPr marL="285750" lvl="3" indent="-285750">
              <a:buClr>
                <a:srgbClr val="19BBD5"/>
              </a:buClr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 </a:t>
            </a:r>
            <a:r>
              <a:rPr lang="nl-NL" dirty="0" err="1">
                <a:solidFill>
                  <a:srgbClr val="C6DAEC"/>
                </a:solidFill>
                <a:latin typeface="Muli"/>
                <a:cs typeface="Muli"/>
                <a:sym typeface="Muli"/>
              </a:rPr>
              <a:t>Hillclimber</a:t>
            </a:r>
            <a:r>
              <a:rPr lang="nl-NL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 runnen op ontstane configuratie</a:t>
            </a:r>
          </a:p>
          <a:p>
            <a:pPr lvl="3">
              <a:buClr>
                <a:srgbClr val="19BBD5"/>
              </a:buClr>
            </a:pPr>
            <a:r>
              <a:rPr lang="nl-NL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        &gt; 2 </a:t>
            </a:r>
            <a:r>
              <a:rPr lang="nl-NL" dirty="0" err="1">
                <a:solidFill>
                  <a:srgbClr val="C6DAEC"/>
                </a:solidFill>
                <a:latin typeface="Muli"/>
                <a:cs typeface="Muli"/>
                <a:sym typeface="Muli"/>
              </a:rPr>
              <a:t>Opt</a:t>
            </a:r>
            <a:r>
              <a:rPr lang="nl-NL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 wisseling van huizen tussen batterijen</a:t>
            </a:r>
          </a:p>
          <a:p>
            <a:pPr lvl="3">
              <a:buClr>
                <a:srgbClr val="19BBD5"/>
              </a:buClr>
            </a:pPr>
            <a:r>
              <a:rPr lang="nl-NL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        &gt; Accepteer verandering als totale afstand lager wordt</a:t>
            </a:r>
          </a:p>
          <a:p>
            <a:pPr lvl="3">
              <a:buClr>
                <a:srgbClr val="19BBD5"/>
              </a:buClr>
            </a:pPr>
            <a:endParaRPr lang="nl-NL" dirty="0">
              <a:solidFill>
                <a:srgbClr val="C6DAEC"/>
              </a:solidFill>
              <a:latin typeface="Muli"/>
              <a:cs typeface="Muli"/>
              <a:sym typeface="Muli"/>
            </a:endParaRPr>
          </a:p>
          <a:p>
            <a:pPr lvl="3">
              <a:buClr>
                <a:srgbClr val="19BBD5"/>
              </a:buClr>
            </a:pPr>
            <a:endParaRPr lang="nl-NL" dirty="0">
              <a:solidFill>
                <a:srgbClr val="C6DAEC"/>
              </a:solidFill>
              <a:latin typeface="Muli"/>
              <a:cs typeface="Muli"/>
              <a:sym typeface="Muli"/>
            </a:endParaRPr>
          </a:p>
          <a:p>
            <a:pPr marL="285750" lvl="3" indent="-285750">
              <a:buClr>
                <a:srgbClr val="19BBD5"/>
              </a:buClr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Waarom geen Random beginpositie?</a:t>
            </a:r>
          </a:p>
          <a:p>
            <a:pPr lvl="4">
              <a:buClr>
                <a:srgbClr val="19BBD5"/>
              </a:buClr>
            </a:pPr>
            <a:r>
              <a:rPr lang="nl-NL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       &gt; In 100.000 runs geen enkel beter resultaat </a:t>
            </a:r>
            <a:r>
              <a:rPr lang="nl-NL" dirty="0" err="1">
                <a:solidFill>
                  <a:srgbClr val="C6DAEC"/>
                </a:solidFill>
                <a:latin typeface="Muli"/>
                <a:cs typeface="Muli"/>
                <a:sym typeface="Muli"/>
              </a:rPr>
              <a:t>tov</a:t>
            </a:r>
            <a:r>
              <a:rPr lang="nl-NL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 </a:t>
            </a:r>
            <a:r>
              <a:rPr lang="nl-NL" dirty="0" err="1">
                <a:solidFill>
                  <a:srgbClr val="C6DAEC"/>
                </a:solidFill>
                <a:latin typeface="Muli"/>
                <a:cs typeface="Muli"/>
                <a:sym typeface="Muli"/>
              </a:rPr>
              <a:t>Greedy</a:t>
            </a:r>
            <a:r>
              <a:rPr lang="nl-NL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 	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BA2B04EC-DC51-5E42-AB16-504DDF54A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958" y="1824374"/>
            <a:ext cx="4130508" cy="309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05345"/>
      </p:ext>
    </p:extLst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10555</TotalTime>
  <Words>465</Words>
  <Application>Microsoft Macintosh PowerPoint</Application>
  <PresentationFormat>Diavoorstelling (16:9)</PresentationFormat>
  <Paragraphs>238</Paragraphs>
  <Slides>17</Slides>
  <Notes>16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17</vt:i4>
      </vt:variant>
    </vt:vector>
  </HeadingPairs>
  <TitlesOfParts>
    <vt:vector size="22" baseType="lpstr">
      <vt:lpstr>Arial</vt:lpstr>
      <vt:lpstr>Muli</vt:lpstr>
      <vt:lpstr>Nixie One</vt:lpstr>
      <vt:lpstr>Cambria Math</vt:lpstr>
      <vt:lpstr>Imogen template</vt:lpstr>
      <vt:lpstr>SmartGrid</vt:lpstr>
      <vt:lpstr>Grid</vt:lpstr>
      <vt:lpstr>Wijken</vt:lpstr>
      <vt:lpstr>Kosten </vt:lpstr>
      <vt:lpstr>Doel van de case</vt:lpstr>
      <vt:lpstr>State space</vt:lpstr>
      <vt:lpstr>Bounds</vt:lpstr>
      <vt:lpstr>Random algoritme</vt:lpstr>
      <vt:lpstr>Greedy + Hillclimber</vt:lpstr>
      <vt:lpstr>Simulated annealing</vt:lpstr>
      <vt:lpstr>Resultaten vaste batterijlocaties</vt:lpstr>
      <vt:lpstr>Verplaatsen Batterijen</vt:lpstr>
      <vt:lpstr>Verplaatsen Batterijen</vt:lpstr>
      <vt:lpstr>Random locaties</vt:lpstr>
      <vt:lpstr>Kmeans cluster locaties</vt:lpstr>
      <vt:lpstr>To do vanmiddag :) :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David Mokken</dc:creator>
  <cp:lastModifiedBy>Casper Lammers</cp:lastModifiedBy>
  <cp:revision>98</cp:revision>
  <dcterms:modified xsi:type="dcterms:W3CDTF">2019-05-24T10:50:47Z</dcterms:modified>
</cp:coreProperties>
</file>